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g"/>
  <Default Extension="mp4" ContentType="video/unknown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33.jpg" ContentType="image/jpe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50.jpg" ContentType="image/jpeg"/>
  <Override PartName="/ppt/notesSlides/notesSlide23.xml" ContentType="application/vnd.openxmlformats-officedocument.presentationml.notesSlide+xml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3" r:id="rId4"/>
    <p:sldId id="260" r:id="rId5"/>
    <p:sldId id="268" r:id="rId6"/>
    <p:sldId id="273" r:id="rId7"/>
    <p:sldId id="284" r:id="rId8"/>
    <p:sldId id="265" r:id="rId9"/>
    <p:sldId id="264" r:id="rId10"/>
    <p:sldId id="266" r:id="rId11"/>
    <p:sldId id="269" r:id="rId12"/>
    <p:sldId id="285" r:id="rId13"/>
    <p:sldId id="267" r:id="rId14"/>
    <p:sldId id="274" r:id="rId15"/>
    <p:sldId id="263" r:id="rId16"/>
    <p:sldId id="282" r:id="rId17"/>
    <p:sldId id="270" r:id="rId18"/>
    <p:sldId id="271" r:id="rId19"/>
    <p:sldId id="272" r:id="rId20"/>
    <p:sldId id="276" r:id="rId21"/>
    <p:sldId id="288" r:id="rId22"/>
    <p:sldId id="289" r:id="rId23"/>
    <p:sldId id="278" r:id="rId24"/>
    <p:sldId id="279" r:id="rId25"/>
    <p:sldId id="281" r:id="rId26"/>
    <p:sldId id="287" r:id="rId27"/>
  </p:sldIdLst>
  <p:sldSz cx="9144000" cy="6858000" type="screen4x3"/>
  <p:notesSz cx="6769100" cy="9906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38" autoAdjust="0"/>
  </p:normalViewPr>
  <p:slideViewPr>
    <p:cSldViewPr>
      <p:cViewPr>
        <p:scale>
          <a:sx n="70" d="100"/>
          <a:sy n="70" d="100"/>
        </p:scale>
        <p:origin x="-1968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34257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2E351-15A7-4DED-8BA2-2599808CD636}" type="datetimeFigureOut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80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6910" y="4705350"/>
            <a:ext cx="541528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34257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30BE1-BBFC-4C42-AAE5-243533440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09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1900zyh.github.io/Reading-A-Few-Useful-Things-to-Konw-about-Machine-Learnin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086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在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self-training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中，分類器會先用少量標籤數據訓練，再對未標籤數據進行訓練，他會依照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method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來挑選最有信心的未標籤數據作為預測標籤加入訓練集裡，並重複此過程，簡而言之，就是使用自己的預測來訓練自己</a:t>
            </a:r>
            <a:endParaRPr lang="en-US" altLang="zh-TW" sz="1100" b="0" i="0" kern="1200" dirty="0" smtClean="0">
              <a:solidFill>
                <a:schemeClr val="tx1"/>
              </a:solidFill>
              <a:effectLst/>
              <a:latin typeface="+mj-ea"/>
              <a:ea typeface="+mj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100" b="0" i="0" kern="1200" dirty="0" smtClean="0">
              <a:solidFill>
                <a:schemeClr val="tx1"/>
              </a:solidFill>
              <a:effectLst/>
              <a:latin typeface="+mj-ea"/>
              <a:ea typeface="+mj-ea"/>
              <a:cs typeface="+mn-cs"/>
            </a:endParaRPr>
          </a:p>
          <a:p>
            <a:r>
              <a:rPr lang="zh-TW" altLang="en-US" dirty="0" smtClean="0"/>
              <a:t>多拉桿吃角子老虎機 </a:t>
            </a:r>
            <a:r>
              <a:rPr lang="en-US" altLang="zh-TW" dirty="0" smtClean="0"/>
              <a:t>(multi-armed bandit) </a:t>
            </a:r>
            <a:r>
              <a:rPr lang="zh-TW" altLang="en-US" dirty="0" smtClean="0"/>
              <a:t>，指的則是很多台吃角子老虎機給玩家選擇，每一台機器可以得到的期望報酬皆不一樣。站在玩家的立場，目標應該是透過機器的選擇，在遊戲中獲得最大「期望報酬」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7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有一天把統計學裱框後就變成了機器學習，然後開始越來越多人信奉</a:t>
            </a:r>
            <a:r>
              <a:rPr lang="en-US" altLang="zh-TW" dirty="0" smtClean="0"/>
              <a:t>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723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753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是神經元的輸入值，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是輸出，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是權重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(weight)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是偏差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(bias)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，一開始模型在建立時，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都是取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值，訓練的目的就是替每個神經元找到最適合的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。此外，由於上面這個公式是個線性公式，為了避免讓訓練出來的結果也是線性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線性的線性還是線性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，會在公式外加上非線性的激活函式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(activation function)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，常見的激活函式有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使用激活函數可以實現非線性劃分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668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66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池化目的只是在將圖片資料量減少並保留重要資訊的方法，把原本的資料做一個最大化或是平均化的降維計算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對特徵圖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(Feature map)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降維，並且保留重要的特徵，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參數減少，可防止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62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496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579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2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12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899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580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303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35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799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923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75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310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000" b="0" u="none" dirty="0" smtClean="0">
                <a:latin typeface="+mj-ea"/>
                <a:ea typeface="+mj-ea"/>
              </a:rPr>
              <a:t>達特矛斯夏季人工智慧研究計劃（英語：</a:t>
            </a:r>
            <a:r>
              <a:rPr lang="en-US" altLang="zh-TW" sz="1000" b="0" u="none" dirty="0" smtClean="0">
                <a:latin typeface="+mj-ea"/>
                <a:ea typeface="+mj-ea"/>
              </a:rPr>
              <a:t>Dartmouth Summer Research Project on Artificial Intelligence</a:t>
            </a:r>
            <a:r>
              <a:rPr lang="zh-TW" altLang="en-US" sz="1000" b="0" u="none" dirty="0" smtClean="0">
                <a:latin typeface="+mj-ea"/>
                <a:ea typeface="+mj-ea"/>
              </a:rPr>
              <a:t>）由約翰</a:t>
            </a:r>
            <a:r>
              <a:rPr lang="en-US" altLang="zh-TW" sz="1000" b="0" u="none" dirty="0" smtClean="0">
                <a:latin typeface="+mj-ea"/>
                <a:ea typeface="+mj-ea"/>
              </a:rPr>
              <a:t>·</a:t>
            </a:r>
            <a:r>
              <a:rPr lang="zh-TW" altLang="en-US" sz="1000" b="0" u="none" dirty="0" smtClean="0">
                <a:latin typeface="+mj-ea"/>
                <a:ea typeface="+mj-ea"/>
              </a:rPr>
              <a:t>麥卡錫</a:t>
            </a:r>
            <a:r>
              <a:rPr lang="en-US" altLang="zh-TW" sz="1000" b="0" u="none" dirty="0" smtClean="0">
                <a:latin typeface="+mj-ea"/>
                <a:ea typeface="+mj-ea"/>
              </a:rPr>
              <a:t>(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J. McCarthy)</a:t>
            </a:r>
            <a:r>
              <a:rPr lang="zh-TW" altLang="en-US" sz="1000" b="0" u="none" dirty="0" smtClean="0">
                <a:latin typeface="+mj-ea"/>
                <a:ea typeface="+mj-ea"/>
              </a:rPr>
              <a:t>等人於</a:t>
            </a:r>
            <a:r>
              <a:rPr lang="en-US" altLang="zh-TW" sz="1000" b="0" u="none" dirty="0" smtClean="0">
                <a:latin typeface="+mj-ea"/>
                <a:ea typeface="+mj-ea"/>
              </a:rPr>
              <a:t>1956</a:t>
            </a:r>
            <a:r>
              <a:rPr lang="zh-TW" altLang="en-US" sz="1000" b="0" u="none" dirty="0" smtClean="0">
                <a:latin typeface="+mj-ea"/>
                <a:ea typeface="+mj-ea"/>
              </a:rPr>
              <a:t>年</a:t>
            </a:r>
            <a:r>
              <a:rPr lang="en-US" altLang="zh-TW" sz="1000" b="0" u="none" dirty="0" smtClean="0">
                <a:latin typeface="+mj-ea"/>
                <a:ea typeface="+mj-ea"/>
              </a:rPr>
              <a:t>8</a:t>
            </a:r>
            <a:r>
              <a:rPr lang="zh-TW" altLang="en-US" sz="1000" b="0" u="none" dirty="0" smtClean="0">
                <a:latin typeface="+mj-ea"/>
                <a:ea typeface="+mj-ea"/>
              </a:rPr>
              <a:t>月</a:t>
            </a:r>
            <a:r>
              <a:rPr lang="en-US" altLang="zh-TW" sz="1000" b="0" u="none" dirty="0" smtClean="0">
                <a:latin typeface="+mj-ea"/>
                <a:ea typeface="+mj-ea"/>
              </a:rPr>
              <a:t>31</a:t>
            </a:r>
            <a:r>
              <a:rPr lang="zh-TW" altLang="en-US" sz="1000" b="0" u="none" dirty="0" smtClean="0">
                <a:latin typeface="+mj-ea"/>
                <a:ea typeface="+mj-ea"/>
              </a:rPr>
              <a:t>日發起，旨在召集志同道合的人共同討論「人工智慧」（此定義正是在那時提出的）。會議持續了一個月，基本上以大範圍的集思廣益為主。這催生了後來人所共知的人工智慧革命</a:t>
            </a:r>
            <a:endParaRPr lang="en-US" altLang="zh-TW" sz="1000" b="0" u="none" dirty="0" smtClean="0">
              <a:latin typeface="+mj-ea"/>
              <a:ea typeface="+mj-ea"/>
            </a:endParaRPr>
          </a:p>
          <a:p>
            <a:endParaRPr lang="en-US" altLang="zh-TW" sz="1000" b="0" u="none" dirty="0" smtClean="0">
              <a:latin typeface="+mj-ea"/>
              <a:ea typeface="+mj-ea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1973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年，歷史上赫赫有名的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萊特希爾報告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Lighthill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Report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）推出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(James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lighthill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針對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所撰寫的報告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。報告結論十分嚴厲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領域的任何一部分都沒能產出人們當初承諾的有主要影響力進步」。 此報告一出，英國政府停止了除三所大學之外的全部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相關研究的資助。曾經火熱的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從雲端跌到谷底，經歷第一次 「人工智慧寒冬」（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Winter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）。之後十來年，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幾乎淡出人們視野。</a:t>
            </a:r>
            <a:r>
              <a:rPr lang="zh-TW" altLang="en-US" sz="1000" dirty="0" smtClean="0"/>
              <a:t/>
            </a:r>
            <a:br>
              <a:rPr lang="zh-TW" altLang="en-US" sz="1000" dirty="0" smtClean="0"/>
            </a:br>
            <a:endParaRPr lang="zh-TW" altLang="en-US" sz="1000" b="0" u="none" dirty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60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baseline="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Spark</a:t>
            </a:r>
            <a:r>
              <a:rPr lang="zh-TW" altLang="en-US" b="0" baseline="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能夠在記憶體內快取資料集以進行互動式資料分析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97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67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7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Momentum</a:t>
            </a:r>
            <a:r>
              <a:rPr lang="zh-TW" altLang="en-US" dirty="0" smtClean="0"/>
              <a:t>：讓</a:t>
            </a:r>
            <a:r>
              <a:rPr lang="en-US" altLang="zh-TW" dirty="0" smtClean="0"/>
              <a:t>gradient descent</a:t>
            </a:r>
            <a:r>
              <a:rPr lang="zh-TW" altLang="en-US" dirty="0" smtClean="0"/>
              <a:t>方法符合慣性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https://1900zyh.github.io/Reading-A-Few-Useful-Things-to-Konw-about-Machine-Learning/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723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30BE1-BBFC-4C42-AAE5-243533440E7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72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443E9-360B-412A-B4EF-55AE1C09299D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7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4074-1255-4D80-BA95-172CAE30FB4D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03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49BF-A950-4D4E-8331-6211E3924839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56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CA8D-3D87-4F3D-97D1-F91305D28FAB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15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5E3-3312-460B-811F-4C33EA643C7E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51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6B63-718D-4FE7-9360-06C7DA43B091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17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1D6E0-41A4-4EE7-A224-43EAA5D4CD57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38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DB894-10E5-41E6-AD94-D33817C1C543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05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0337-6C52-4F5D-AD14-4C25E541793E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74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BD482-E6F0-4E06-A349-B964170D20B5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15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93EE-63A8-4ED7-AA63-B46D67FEA009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11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5900D-0D6B-4DB6-A2A5-A61EF4F9EB19}" type="datetime1">
              <a:rPr lang="zh-TW" altLang="en-US" smtClean="0"/>
              <a:t>2019/5/20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BAD41-3831-4FAD-BCDC-43C71AB948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26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geego.com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/house-prices-advanced-regression-techniqu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openxmlformats.org/officeDocument/2006/relationships/image" Target="../media/image37.png"/><Relationship Id="rId3" Type="http://schemas.microsoft.com/office/2007/relationships/media" Target="../media/media2.wmv"/><Relationship Id="rId7" Type="http://schemas.microsoft.com/office/2007/relationships/media" Target="../media/media4.wmv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wmv"/><Relationship Id="rId11" Type="http://schemas.openxmlformats.org/officeDocument/2006/relationships/image" Target="../media/image35.png"/><Relationship Id="rId5" Type="http://schemas.microsoft.com/office/2007/relationships/media" Target="../media/media3.wmv"/><Relationship Id="rId10" Type="http://schemas.openxmlformats.org/officeDocument/2006/relationships/notesSlide" Target="../notesSlides/notesSlide21.xml"/><Relationship Id="rId4" Type="http://schemas.openxmlformats.org/officeDocument/2006/relationships/video" Target="../media/media2.wmv"/><Relationship Id="rId9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ws.tw/2019/04/11/amazon-workers-are-listening-to-what-you-tell-alex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hyperlink" Target="https://medium.com/@chih.sheng.huang821/%E6%A9%9F%E5%99%A8%E5%AD%B8%E7%BF%92-%E5%9F%BA%E7%A4%8E%E6%95%B8%E5%AD%B8-%E4%BA%8C-%E6%A2%AF%E5%BA%A6%E4%B8%8B%E9%99%8D%E6%B3%95-gradient-descent-406e1fd001f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geego.com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lang="en-US" altLang="zh-TW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Learning in AI </a:t>
            </a:r>
            <a:r>
              <a:rPr lang="en-US" altLang="zh-TW" dirty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Academy</a:t>
            </a:r>
            <a:endParaRPr lang="zh-TW" altLang="en-US" dirty="0"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124672"/>
            <a:ext cx="6400800" cy="1752600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李珮琪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331640" y="266994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2018/10-2019/01</a:t>
            </a:r>
            <a:endParaRPr lang="zh-TW" altLang="en-US" dirty="0" smtClean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29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089" y="1606498"/>
            <a:ext cx="2856129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51" y="1617649"/>
            <a:ext cx="2736000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smtClean="0">
                <a:latin typeface="Comic Sans MS" panose="030F0702030302020204" pitchFamily="66" charset="0"/>
              </a:rPr>
              <a:t>Machine Learning</a:t>
            </a:r>
            <a:r>
              <a:rPr lang="zh-TW" altLang="en-US" sz="4000" dirty="0" smtClean="0">
                <a:latin typeface="Comic Sans MS" panose="030F0702030302020204" pitchFamily="66" charset="0"/>
              </a:rPr>
              <a:t> </a:t>
            </a:r>
            <a:r>
              <a:rPr lang="en-US" altLang="zh-TW" sz="4000" dirty="0" smtClean="0">
                <a:latin typeface="Comic Sans MS" panose="030F0702030302020204" pitchFamily="66" charset="0"/>
              </a:rPr>
              <a:t>Methods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83568" y="5281463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自我訓練</a:t>
            </a:r>
            <a:r>
              <a:rPr lang="en-US" altLang="zh-TW" dirty="0"/>
              <a:t>(self-training)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716016" y="5139189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馬可夫決策過程 </a:t>
            </a:r>
            <a:r>
              <a:rPr lang="en-US" altLang="zh-TW" dirty="0"/>
              <a:t>(Markov Decision Process)</a:t>
            </a:r>
          </a:p>
          <a:p>
            <a:r>
              <a:rPr lang="zh-TW" altLang="en-US" dirty="0"/>
              <a:t>多拉桿吃角子老虎機</a:t>
            </a:r>
            <a:r>
              <a:rPr lang="en-US" altLang="zh-TW" dirty="0"/>
              <a:t>(Multi-armed Bandit))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460027" y="6357234"/>
            <a:ext cx="2335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圖片出處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  <a:hlinkClick r:id="rId5"/>
              </a:rPr>
              <a:t>https://blogs.geego.com/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45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smtClean="0">
                <a:latin typeface="Comic Sans MS" panose="030F0702030302020204" pitchFamily="66" charset="0"/>
              </a:rPr>
              <a:t>Machine Learning</a:t>
            </a:r>
            <a:r>
              <a:rPr lang="zh-TW" altLang="en-US" sz="4000" dirty="0" smtClean="0">
                <a:latin typeface="Comic Sans MS" panose="030F0702030302020204" pitchFamily="66" charset="0"/>
              </a:rPr>
              <a:t> </a:t>
            </a:r>
            <a:r>
              <a:rPr lang="en-US" altLang="zh-TW" sz="4000" dirty="0" smtClean="0">
                <a:latin typeface="Comic Sans MS" panose="030F0702030302020204" pitchFamily="66" charset="0"/>
              </a:rPr>
              <a:t>vs.</a:t>
            </a:r>
            <a:r>
              <a:rPr lang="zh-TW" altLang="en-US" sz="4000" dirty="0" smtClean="0">
                <a:latin typeface="Comic Sans MS" panose="030F0702030302020204" pitchFamily="66" charset="0"/>
              </a:rPr>
              <a:t> </a:t>
            </a:r>
            <a:r>
              <a:rPr lang="en-US" altLang="zh-TW" sz="4000" dirty="0" smtClean="0">
                <a:latin typeface="Comic Sans MS" panose="030F0702030302020204" pitchFamily="66" charset="0"/>
              </a:rPr>
              <a:t>Statistics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80124"/>
            <a:ext cx="4536503" cy="452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6460027" y="6357234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圖片出處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：大數據文摘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預測波士頓房價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70013" y="31616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資料集</a:t>
            </a:r>
            <a:endParaRPr lang="zh-TW" altLang="en-US" b="1" dirty="0"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86630" y="378074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變數整理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54596" y="439311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endParaRPr lang="zh-TW" altLang="en-US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41535" y="2420888"/>
            <a:ext cx="534121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ML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539707" y="2420888"/>
            <a:ext cx="1271502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Statistics</a:t>
            </a:r>
            <a:endParaRPr lang="zh-TW" altLang="en-US" b="1" dirty="0">
              <a:solidFill>
                <a:schemeClr val="bg1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07066" y="31667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資料集</a:t>
            </a:r>
            <a:endParaRPr lang="zh-TW" altLang="en-US" b="1" dirty="0"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323683" y="378584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變數整理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591649" y="439822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54596" y="514790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555776" y="5144313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解釋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2221494" y="2932874"/>
            <a:ext cx="0" cy="330443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93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149080"/>
            <a:ext cx="9144000" cy="1296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421687" cy="136207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Deep Learning</a:t>
            </a:r>
            <a:endParaRPr lang="en-US" altLang="zh-CN" sz="3200" dirty="0">
              <a:solidFill>
                <a:schemeClr val="bg1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9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一個神經元的運作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760299" y="2933373"/>
            <a:ext cx="2601595" cy="2007312"/>
          </a:xfrm>
          <a:custGeom>
            <a:avLst/>
            <a:gdLst/>
            <a:ahLst/>
            <a:cxnLst/>
            <a:rect l="l" t="t" r="r" b="b"/>
            <a:pathLst>
              <a:path w="2601595" h="1847214">
                <a:moveTo>
                  <a:pt x="0" y="1847088"/>
                </a:moveTo>
                <a:lnTo>
                  <a:pt x="2601468" y="1847088"/>
                </a:lnTo>
                <a:lnTo>
                  <a:pt x="2601468" y="0"/>
                </a:lnTo>
                <a:lnTo>
                  <a:pt x="0" y="0"/>
                </a:lnTo>
                <a:lnTo>
                  <a:pt x="0" y="1847088"/>
                </a:lnTo>
                <a:close/>
              </a:path>
            </a:pathLst>
          </a:custGeom>
          <a:ln w="1981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 u="none"/>
          </a:p>
        </p:txBody>
      </p:sp>
      <p:sp>
        <p:nvSpPr>
          <p:cNvPr id="7" name="object 5"/>
          <p:cNvSpPr txBox="1"/>
          <p:nvPr/>
        </p:nvSpPr>
        <p:spPr>
          <a:xfrm>
            <a:off x="1445596" y="2392018"/>
            <a:ext cx="5511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u="none" dirty="0">
                <a:latin typeface="Comic Sans MS" panose="030F0702030302020204" pitchFamily="66" charset="0"/>
                <a:cs typeface="Corbel"/>
              </a:rPr>
              <a:t>I</a:t>
            </a:r>
            <a:r>
              <a:rPr sz="1400" b="1" i="1" u="none" spc="-10" dirty="0">
                <a:latin typeface="Comic Sans MS" panose="030F0702030302020204" pitchFamily="66" charset="0"/>
                <a:cs typeface="Corbel"/>
              </a:rPr>
              <a:t>n</a:t>
            </a:r>
            <a:r>
              <a:rPr sz="1400" b="1" i="1" u="none" spc="-5" dirty="0">
                <a:latin typeface="Comic Sans MS" panose="030F0702030302020204" pitchFamily="66" charset="0"/>
                <a:cs typeface="Corbel"/>
              </a:rPr>
              <a:t>p</a:t>
            </a:r>
            <a:r>
              <a:rPr sz="1400" b="1" i="1" u="none" dirty="0">
                <a:latin typeface="Comic Sans MS" panose="030F0702030302020204" pitchFamily="66" charset="0"/>
                <a:cs typeface="Corbel"/>
              </a:rPr>
              <a:t>ut</a:t>
            </a:r>
            <a:endParaRPr sz="1400" i="1" u="none" dirty="0">
              <a:latin typeface="Comic Sans MS" panose="030F0702030302020204" pitchFamily="66" charset="0"/>
              <a:cs typeface="Corbe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1973535" y="2882270"/>
            <a:ext cx="1978025" cy="1211580"/>
          </a:xfrm>
          <a:custGeom>
            <a:avLst/>
            <a:gdLst/>
            <a:ahLst/>
            <a:cxnLst/>
            <a:rect l="l" t="t" r="r" b="b"/>
            <a:pathLst>
              <a:path w="1978025" h="1211579">
                <a:moveTo>
                  <a:pt x="1907797" y="1179856"/>
                </a:moveTo>
                <a:lnTo>
                  <a:pt x="1893062" y="1203959"/>
                </a:lnTo>
                <a:lnTo>
                  <a:pt x="1978025" y="1211071"/>
                </a:lnTo>
                <a:lnTo>
                  <a:pt x="1962582" y="1186433"/>
                </a:lnTo>
                <a:lnTo>
                  <a:pt x="1918589" y="1186433"/>
                </a:lnTo>
                <a:lnTo>
                  <a:pt x="1907797" y="1179856"/>
                </a:lnTo>
                <a:close/>
              </a:path>
              <a:path w="1978025" h="1211579">
                <a:moveTo>
                  <a:pt x="1918113" y="1162981"/>
                </a:moveTo>
                <a:lnTo>
                  <a:pt x="1907797" y="1179856"/>
                </a:lnTo>
                <a:lnTo>
                  <a:pt x="1918589" y="1186433"/>
                </a:lnTo>
                <a:lnTo>
                  <a:pt x="1928876" y="1169542"/>
                </a:lnTo>
                <a:lnTo>
                  <a:pt x="1918113" y="1162981"/>
                </a:lnTo>
                <a:close/>
              </a:path>
              <a:path w="1978025" h="1211579">
                <a:moveTo>
                  <a:pt x="1932813" y="1138935"/>
                </a:moveTo>
                <a:lnTo>
                  <a:pt x="1918113" y="1162981"/>
                </a:lnTo>
                <a:lnTo>
                  <a:pt x="1928876" y="1169542"/>
                </a:lnTo>
                <a:lnTo>
                  <a:pt x="1918589" y="1186433"/>
                </a:lnTo>
                <a:lnTo>
                  <a:pt x="1962582" y="1186433"/>
                </a:lnTo>
                <a:lnTo>
                  <a:pt x="1932813" y="1138935"/>
                </a:lnTo>
                <a:close/>
              </a:path>
              <a:path w="1978025" h="1211579">
                <a:moveTo>
                  <a:pt x="10414" y="0"/>
                </a:moveTo>
                <a:lnTo>
                  <a:pt x="0" y="17017"/>
                </a:lnTo>
                <a:lnTo>
                  <a:pt x="1907797" y="1179856"/>
                </a:lnTo>
                <a:lnTo>
                  <a:pt x="1918113" y="1162981"/>
                </a:lnTo>
                <a:lnTo>
                  <a:pt x="10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u="none"/>
          </a:p>
        </p:txBody>
      </p:sp>
      <p:sp>
        <p:nvSpPr>
          <p:cNvPr id="9" name="object 7"/>
          <p:cNvSpPr/>
          <p:nvPr/>
        </p:nvSpPr>
        <p:spPr>
          <a:xfrm>
            <a:off x="1968075" y="4093216"/>
            <a:ext cx="1984375" cy="1035050"/>
          </a:xfrm>
          <a:custGeom>
            <a:avLst/>
            <a:gdLst/>
            <a:ahLst/>
            <a:cxnLst/>
            <a:rect l="l" t="t" r="r" b="b"/>
            <a:pathLst>
              <a:path w="1984375" h="1035050">
                <a:moveTo>
                  <a:pt x="1911758" y="26292"/>
                </a:moveTo>
                <a:lnTo>
                  <a:pt x="0" y="1017397"/>
                </a:lnTo>
                <a:lnTo>
                  <a:pt x="9143" y="1034923"/>
                </a:lnTo>
                <a:lnTo>
                  <a:pt x="1920861" y="43839"/>
                </a:lnTo>
                <a:lnTo>
                  <a:pt x="1911758" y="26292"/>
                </a:lnTo>
                <a:close/>
              </a:path>
              <a:path w="1984375" h="1035050">
                <a:moveTo>
                  <a:pt x="1969092" y="20447"/>
                </a:moveTo>
                <a:lnTo>
                  <a:pt x="1923033" y="20447"/>
                </a:lnTo>
                <a:lnTo>
                  <a:pt x="1932178" y="37973"/>
                </a:lnTo>
                <a:lnTo>
                  <a:pt x="1920861" y="43839"/>
                </a:lnTo>
                <a:lnTo>
                  <a:pt x="1933829" y="68834"/>
                </a:lnTo>
                <a:lnTo>
                  <a:pt x="1969092" y="20447"/>
                </a:lnTo>
                <a:close/>
              </a:path>
              <a:path w="1984375" h="1035050">
                <a:moveTo>
                  <a:pt x="1923033" y="20447"/>
                </a:moveTo>
                <a:lnTo>
                  <a:pt x="1911758" y="26292"/>
                </a:lnTo>
                <a:lnTo>
                  <a:pt x="1920861" y="43839"/>
                </a:lnTo>
                <a:lnTo>
                  <a:pt x="1932178" y="37973"/>
                </a:lnTo>
                <a:lnTo>
                  <a:pt x="1923033" y="20447"/>
                </a:lnTo>
                <a:close/>
              </a:path>
              <a:path w="1984375" h="1035050">
                <a:moveTo>
                  <a:pt x="1983994" y="0"/>
                </a:moveTo>
                <a:lnTo>
                  <a:pt x="1898776" y="1270"/>
                </a:lnTo>
                <a:lnTo>
                  <a:pt x="1911758" y="26292"/>
                </a:lnTo>
                <a:lnTo>
                  <a:pt x="1923033" y="20447"/>
                </a:lnTo>
                <a:lnTo>
                  <a:pt x="1969092" y="20447"/>
                </a:lnTo>
                <a:lnTo>
                  <a:pt x="19839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u="none"/>
          </a:p>
        </p:txBody>
      </p:sp>
      <p:sp>
        <p:nvSpPr>
          <p:cNvPr id="10" name="object 8"/>
          <p:cNvSpPr/>
          <p:nvPr/>
        </p:nvSpPr>
        <p:spPr>
          <a:xfrm>
            <a:off x="1969091" y="3318896"/>
            <a:ext cx="1983105" cy="782955"/>
          </a:xfrm>
          <a:custGeom>
            <a:avLst/>
            <a:gdLst/>
            <a:ahLst/>
            <a:cxnLst/>
            <a:rect l="l" t="t" r="r" b="b"/>
            <a:pathLst>
              <a:path w="1983104" h="782954">
                <a:moveTo>
                  <a:pt x="1908355" y="756136"/>
                </a:moveTo>
                <a:lnTo>
                  <a:pt x="1898142" y="782446"/>
                </a:lnTo>
                <a:lnTo>
                  <a:pt x="1982978" y="774445"/>
                </a:lnTo>
                <a:lnTo>
                  <a:pt x="1970506" y="760729"/>
                </a:lnTo>
                <a:lnTo>
                  <a:pt x="1920240" y="760729"/>
                </a:lnTo>
                <a:lnTo>
                  <a:pt x="1908355" y="756136"/>
                </a:lnTo>
                <a:close/>
              </a:path>
              <a:path w="1983104" h="782954">
                <a:moveTo>
                  <a:pt x="1915499" y="737733"/>
                </a:moveTo>
                <a:lnTo>
                  <a:pt x="1908355" y="756136"/>
                </a:lnTo>
                <a:lnTo>
                  <a:pt x="1920240" y="760729"/>
                </a:lnTo>
                <a:lnTo>
                  <a:pt x="1927352" y="742314"/>
                </a:lnTo>
                <a:lnTo>
                  <a:pt x="1915499" y="737733"/>
                </a:lnTo>
                <a:close/>
              </a:path>
              <a:path w="1983104" h="782954">
                <a:moveTo>
                  <a:pt x="1925701" y="711453"/>
                </a:moveTo>
                <a:lnTo>
                  <a:pt x="1915499" y="737733"/>
                </a:lnTo>
                <a:lnTo>
                  <a:pt x="1927352" y="742314"/>
                </a:lnTo>
                <a:lnTo>
                  <a:pt x="1920240" y="760729"/>
                </a:lnTo>
                <a:lnTo>
                  <a:pt x="1970506" y="760729"/>
                </a:lnTo>
                <a:lnTo>
                  <a:pt x="1925701" y="711453"/>
                </a:lnTo>
                <a:close/>
              </a:path>
              <a:path w="1983104" h="782954">
                <a:moveTo>
                  <a:pt x="7112" y="0"/>
                </a:moveTo>
                <a:lnTo>
                  <a:pt x="0" y="18541"/>
                </a:lnTo>
                <a:lnTo>
                  <a:pt x="1908355" y="756136"/>
                </a:lnTo>
                <a:lnTo>
                  <a:pt x="1915499" y="737733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u="none"/>
          </a:p>
        </p:txBody>
      </p:sp>
      <p:sp>
        <p:nvSpPr>
          <p:cNvPr id="11" name="object 9"/>
          <p:cNvSpPr/>
          <p:nvPr/>
        </p:nvSpPr>
        <p:spPr>
          <a:xfrm>
            <a:off x="1976203" y="4075816"/>
            <a:ext cx="1975485" cy="548640"/>
          </a:xfrm>
          <a:custGeom>
            <a:avLst/>
            <a:gdLst/>
            <a:ahLst/>
            <a:cxnLst/>
            <a:rect l="l" t="t" r="r" b="b"/>
            <a:pathLst>
              <a:path w="1975485" h="548639">
                <a:moveTo>
                  <a:pt x="1899104" y="27240"/>
                </a:moveTo>
                <a:lnTo>
                  <a:pt x="0" y="529336"/>
                </a:lnTo>
                <a:lnTo>
                  <a:pt x="5080" y="548513"/>
                </a:lnTo>
                <a:lnTo>
                  <a:pt x="1904164" y="46422"/>
                </a:lnTo>
                <a:lnTo>
                  <a:pt x="1899104" y="27240"/>
                </a:lnTo>
                <a:close/>
              </a:path>
              <a:path w="1975485" h="548639">
                <a:moveTo>
                  <a:pt x="1967844" y="24003"/>
                </a:moveTo>
                <a:lnTo>
                  <a:pt x="1911350" y="24003"/>
                </a:lnTo>
                <a:lnTo>
                  <a:pt x="1916430" y="43180"/>
                </a:lnTo>
                <a:lnTo>
                  <a:pt x="1904164" y="46422"/>
                </a:lnTo>
                <a:lnTo>
                  <a:pt x="1911350" y="73660"/>
                </a:lnTo>
                <a:lnTo>
                  <a:pt x="1967844" y="24003"/>
                </a:lnTo>
                <a:close/>
              </a:path>
              <a:path w="1975485" h="548639">
                <a:moveTo>
                  <a:pt x="1911350" y="24003"/>
                </a:moveTo>
                <a:lnTo>
                  <a:pt x="1899104" y="27240"/>
                </a:lnTo>
                <a:lnTo>
                  <a:pt x="1904164" y="46422"/>
                </a:lnTo>
                <a:lnTo>
                  <a:pt x="1916430" y="43180"/>
                </a:lnTo>
                <a:lnTo>
                  <a:pt x="1911350" y="24003"/>
                </a:lnTo>
                <a:close/>
              </a:path>
              <a:path w="1975485" h="548639">
                <a:moveTo>
                  <a:pt x="1891919" y="0"/>
                </a:moveTo>
                <a:lnTo>
                  <a:pt x="1899104" y="27240"/>
                </a:lnTo>
                <a:lnTo>
                  <a:pt x="1911350" y="24003"/>
                </a:lnTo>
                <a:lnTo>
                  <a:pt x="1967844" y="24003"/>
                </a:lnTo>
                <a:lnTo>
                  <a:pt x="1975358" y="17399"/>
                </a:lnTo>
                <a:lnTo>
                  <a:pt x="189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u="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0"/>
              <p:cNvSpPr txBox="1"/>
              <p:nvPr/>
            </p:nvSpPr>
            <p:spPr>
              <a:xfrm>
                <a:off x="1467440" y="2690204"/>
                <a:ext cx="504825" cy="2889829"/>
              </a:xfrm>
              <a:prstGeom prst="rect">
                <a:avLst/>
              </a:prstGeom>
              <a:solidFill>
                <a:srgbClr val="F6C6CF"/>
              </a:solidFill>
            </p:spPr>
            <p:txBody>
              <a:bodyPr vert="horz" wrap="square" lIns="0" tIns="110489" rIns="0" bIns="0" rtlCol="0">
                <a:spAutoFit/>
              </a:bodyPr>
              <a:lstStyle/>
              <a:p>
                <a:pPr marL="139065">
                  <a:lnSpc>
                    <a:spcPct val="100000"/>
                  </a:lnSpc>
                  <a:spcBef>
                    <a:spcPts val="869"/>
                  </a:spcBef>
                </a:pPr>
                <a14:m>
                  <m:oMath xmlns:m="http://schemas.openxmlformats.org/officeDocument/2006/math">
                    <m:r>
                      <a:rPr lang="zh-TW" altLang="en-US" sz="2000" i="1" u="none" spc="5" dirty="0" smtClean="0">
                        <a:latin typeface="Cambria Math"/>
                        <a:cs typeface="Consolas"/>
                      </a:rPr>
                      <m:t>𝑥</m:t>
                    </m:r>
                  </m:oMath>
                </a14:m>
                <a:r>
                  <a:rPr lang="en-US" altLang="zh-TW" sz="1950" u="none" spc="7" baseline="-21367" dirty="0">
                    <a:latin typeface="Consolas"/>
                    <a:cs typeface="Consolas"/>
                  </a:rPr>
                  <a:t>1</a:t>
                </a:r>
                <a:endParaRPr lang="zh-TW" altLang="en-US" sz="1950" u="none" baseline="-21367" dirty="0">
                  <a:latin typeface="Consolas"/>
                  <a:cs typeface="Consolas"/>
                </a:endParaRPr>
              </a:p>
              <a:p>
                <a:pPr>
                  <a:lnSpc>
                    <a:spcPct val="100000"/>
                  </a:lnSpc>
                </a:pPr>
                <a:endParaRPr lang="zh-TW" altLang="en-US" sz="2300" u="none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zh-TW" altLang="en-US" sz="2300" u="none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zh-TW" altLang="en-US" sz="2300" u="none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TW" sz="2300" u="none" dirty="0" smtClean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zh-TW" altLang="en-US" sz="2300" u="none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TW" sz="2300" u="none" dirty="0" smtClean="0">
                  <a:latin typeface="Times New Roman"/>
                  <a:cs typeface="Times New Roman"/>
                </a:endParaRPr>
              </a:p>
              <a:p>
                <a:pPr marL="135890">
                  <a:lnSpc>
                    <a:spcPct val="100000"/>
                  </a:lnSpc>
                  <a:spcBef>
                    <a:spcPts val="193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TW" sz="2300" i="1" dirty="0">
                              <a:latin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altLang="zh-TW" sz="2300" i="1" dirty="0">
                              <a:latin typeface="Cambria Math"/>
                              <a:cs typeface="Times New Roman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300" i="1" dirty="0">
                              <a:latin typeface="Cambria Math"/>
                              <a:cs typeface="Times New Roman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2300" i="1" dirty="0">
                  <a:latin typeface="Cambria Math"/>
                  <a:cs typeface="Times New Roman"/>
                </a:endParaRPr>
              </a:p>
            </p:txBody>
          </p:sp>
        </mc:Choice>
        <mc:Fallback xmlns="">
          <p:sp>
            <p:nvSpPr>
              <p:cNvPr id="12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40" y="2690204"/>
                <a:ext cx="504825" cy="2889829"/>
              </a:xfrm>
              <a:prstGeom prst="rect">
                <a:avLst/>
              </a:prstGeom>
              <a:blipFill rotWithShape="1">
                <a:blip r:embed="rId3"/>
                <a:stretch>
                  <a:fillRect b="-6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1"/>
          <p:cNvSpPr txBox="1"/>
          <p:nvPr/>
        </p:nvSpPr>
        <p:spPr>
          <a:xfrm>
            <a:off x="1586794" y="3243967"/>
            <a:ext cx="256480" cy="1657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2000" u="none" dirty="0">
                <a:latin typeface="Consolas"/>
                <a:cs typeface="Consolas"/>
              </a:rPr>
              <a:t>…</a:t>
            </a:r>
            <a:endParaRPr sz="2000" u="none">
              <a:latin typeface="Consolas"/>
              <a:cs typeface="Consolas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1593525" y="4531111"/>
            <a:ext cx="256480" cy="1657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2000" u="none" dirty="0">
                <a:latin typeface="Consolas"/>
                <a:cs typeface="Consolas"/>
              </a:rPr>
              <a:t>…</a:t>
            </a:r>
            <a:endParaRPr sz="2000" u="none">
              <a:latin typeface="Consolas"/>
              <a:cs typeface="Consola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3"/>
              <p:cNvSpPr txBox="1"/>
              <p:nvPr/>
            </p:nvSpPr>
            <p:spPr>
              <a:xfrm>
                <a:off x="2770460" y="2688510"/>
                <a:ext cx="525780" cy="2900730"/>
              </a:xfrm>
              <a:prstGeom prst="rect">
                <a:avLst/>
              </a:prstGeom>
              <a:solidFill>
                <a:srgbClr val="A8D9D2"/>
              </a:solidFill>
            </p:spPr>
            <p:txBody>
              <a:bodyPr vert="horz" wrap="square" lIns="0" tIns="121285" rIns="0" bIns="0" rtlCol="0">
                <a:spAutoFit/>
              </a:bodyPr>
              <a:lstStyle/>
              <a:p>
                <a:pPr marL="162560">
                  <a:lnSpc>
                    <a:spcPct val="100000"/>
                  </a:lnSpc>
                  <a:spcBef>
                    <a:spcPts val="955"/>
                  </a:spcBef>
                </a:pPr>
                <a14:m>
                  <m:oMath xmlns:m="http://schemas.openxmlformats.org/officeDocument/2006/math">
                    <m:r>
                      <a:rPr lang="zh-TW" altLang="en-US" sz="2000" b="0" i="1" u="none" spc="5" smtClean="0">
                        <a:latin typeface="Cambria Math"/>
                        <a:cs typeface="Consolas"/>
                      </a:rPr>
                      <m:t>𝑤</m:t>
                    </m:r>
                  </m:oMath>
                </a14:m>
                <a:r>
                  <a:rPr lang="en-US" sz="1950" u="none" spc="7" baseline="-21367" dirty="0" smtClean="0">
                    <a:latin typeface="Consolas"/>
                    <a:cs typeface="Consolas"/>
                  </a:rPr>
                  <a:t>1</a:t>
                </a:r>
                <a:endParaRPr lang="en-US" sz="1950" u="none" baseline="-21367" dirty="0">
                  <a:latin typeface="Consolas"/>
                  <a:cs typeface="Consolas"/>
                </a:endParaRPr>
              </a:p>
              <a:p>
                <a:pPr>
                  <a:lnSpc>
                    <a:spcPct val="100000"/>
                  </a:lnSpc>
                </a:pPr>
                <a:endParaRPr lang="en-US" sz="2300" u="none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en-US" sz="2300" u="none" dirty="0" smtClean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en-US" sz="2300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en-US" sz="2300" u="none" dirty="0" smtClean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en-US" sz="2300" u="none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:endParaRPr lang="en-US" sz="2300" u="none" dirty="0"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300" i="1" u="none" smtClean="0">
                              <a:latin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altLang="zh-TW" sz="2300" b="0" i="1" u="none" smtClean="0">
                              <a:latin typeface="Cambria Math"/>
                              <a:cs typeface="Times New Roman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300" b="0" i="1" u="none" smtClean="0">
                              <a:latin typeface="Cambria Math"/>
                              <a:cs typeface="Times New Roman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300" u="none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460" y="2688510"/>
                <a:ext cx="525780" cy="2900730"/>
              </a:xfrm>
              <a:prstGeom prst="rect">
                <a:avLst/>
              </a:prstGeom>
              <a:blipFill rotWithShape="1">
                <a:blip r:embed="rId4"/>
                <a:stretch>
                  <a:fillRect r="-4598" b="-4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4"/>
              <p:cNvSpPr txBox="1"/>
              <p:nvPr/>
            </p:nvSpPr>
            <p:spPr>
              <a:xfrm>
                <a:off x="7215331" y="3707825"/>
                <a:ext cx="741045" cy="452047"/>
              </a:xfrm>
              <a:prstGeom prst="rect">
                <a:avLst/>
              </a:prstGeom>
            </p:spPr>
            <p:txBody>
              <a:bodyPr vert="horz" wrap="square" lIns="0" tIns="81915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73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𝑦</m:t>
                      </m:r>
                    </m:oMath>
                  </m:oMathPara>
                </a14:m>
                <a:endParaRPr sz="2400" u="none" dirty="0">
                  <a:latin typeface="Consolas"/>
                  <a:cs typeface="Consolas"/>
                </a:endParaRPr>
              </a:p>
            </p:txBody>
          </p:sp>
        </mc:Choice>
        <mc:Fallback xmlns="">
          <p:sp>
            <p:nvSpPr>
              <p:cNvPr id="16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331" y="3707825"/>
                <a:ext cx="741045" cy="452047"/>
              </a:xfrm>
              <a:prstGeom prst="rect">
                <a:avLst/>
              </a:prstGeom>
              <a:blipFill rotWithShape="1">
                <a:blip r:embed="rId5"/>
                <a:stretch>
                  <a:fillRect b="-202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16"/>
          <p:cNvSpPr txBox="1"/>
          <p:nvPr/>
        </p:nvSpPr>
        <p:spPr>
          <a:xfrm>
            <a:off x="2669622" y="2399437"/>
            <a:ext cx="7404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TW"/>
            </a:defPPr>
            <a:lvl1pPr marL="12700">
              <a:lnSpc>
                <a:spcPct val="100000"/>
              </a:lnSpc>
              <a:spcBef>
                <a:spcPts val="100"/>
              </a:spcBef>
              <a:defRPr sz="1400" b="1" i="1" u="none">
                <a:latin typeface="Comic Sans MS" panose="030F0702030302020204" pitchFamily="66" charset="0"/>
                <a:cs typeface="Corbel"/>
              </a:defRPr>
            </a:lvl1pPr>
          </a:lstStyle>
          <a:p>
            <a:r>
              <a:rPr dirty="0"/>
              <a:t>Weight</a:t>
            </a:r>
          </a:p>
        </p:txBody>
      </p:sp>
      <p:sp>
        <p:nvSpPr>
          <p:cNvPr id="18" name="object 17"/>
          <p:cNvSpPr txBox="1"/>
          <p:nvPr/>
        </p:nvSpPr>
        <p:spPr>
          <a:xfrm>
            <a:off x="3951561" y="3767841"/>
            <a:ext cx="647700" cy="577081"/>
          </a:xfrm>
          <a:prstGeom prst="rect">
            <a:avLst/>
          </a:prstGeom>
          <a:solidFill>
            <a:srgbClr val="D1D1D1"/>
          </a:solidFill>
        </p:spPr>
        <p:txBody>
          <a:bodyPr vert="horz" wrap="square" lIns="0" tIns="0" rIns="0" bIns="0" rtlCol="0">
            <a:spAutoFit/>
          </a:bodyPr>
          <a:lstStyle/>
          <a:p>
            <a:pPr marL="190500">
              <a:lnSpc>
                <a:spcPts val="4470"/>
              </a:lnSpc>
            </a:pPr>
            <a:r>
              <a:rPr sz="4000" b="1" u="none" spc="-5" dirty="0">
                <a:latin typeface="Consolas"/>
                <a:cs typeface="Consolas"/>
              </a:rPr>
              <a:t>+</a:t>
            </a:r>
            <a:endParaRPr sz="4000" u="none">
              <a:latin typeface="Consolas"/>
              <a:cs typeface="Consolas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4600023" y="4055116"/>
            <a:ext cx="757555" cy="76200"/>
          </a:xfrm>
          <a:custGeom>
            <a:avLst/>
            <a:gdLst/>
            <a:ahLst/>
            <a:cxnLst/>
            <a:rect l="l" t="t" r="r" b="b"/>
            <a:pathLst>
              <a:path w="757554" h="76200">
                <a:moveTo>
                  <a:pt x="681227" y="0"/>
                </a:moveTo>
                <a:lnTo>
                  <a:pt x="681227" y="76200"/>
                </a:lnTo>
                <a:lnTo>
                  <a:pt x="737615" y="48006"/>
                </a:lnTo>
                <a:lnTo>
                  <a:pt x="693927" y="48006"/>
                </a:lnTo>
                <a:lnTo>
                  <a:pt x="693927" y="28194"/>
                </a:lnTo>
                <a:lnTo>
                  <a:pt x="737616" y="28194"/>
                </a:lnTo>
                <a:lnTo>
                  <a:pt x="681227" y="0"/>
                </a:lnTo>
                <a:close/>
              </a:path>
              <a:path w="757554" h="76200">
                <a:moveTo>
                  <a:pt x="681227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681227" y="48006"/>
                </a:lnTo>
                <a:lnTo>
                  <a:pt x="681227" y="28194"/>
                </a:lnTo>
                <a:close/>
              </a:path>
              <a:path w="757554" h="76200">
                <a:moveTo>
                  <a:pt x="737616" y="28194"/>
                </a:moveTo>
                <a:lnTo>
                  <a:pt x="693927" y="28194"/>
                </a:lnTo>
                <a:lnTo>
                  <a:pt x="693927" y="48006"/>
                </a:lnTo>
                <a:lnTo>
                  <a:pt x="737615" y="48006"/>
                </a:lnTo>
                <a:lnTo>
                  <a:pt x="757427" y="38100"/>
                </a:lnTo>
                <a:lnTo>
                  <a:pt x="737616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u="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19"/>
              <p:cNvSpPr txBox="1"/>
              <p:nvPr/>
            </p:nvSpPr>
            <p:spPr>
              <a:xfrm>
                <a:off x="4811008" y="3685709"/>
                <a:ext cx="193040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𝑧</m:t>
                      </m:r>
                    </m:oMath>
                  </m:oMathPara>
                </a14:m>
                <a:endParaRPr sz="2400" u="none" dirty="0">
                  <a:latin typeface="Consolas"/>
                  <a:cs typeface="Consolas"/>
                </a:endParaRPr>
              </a:p>
            </p:txBody>
          </p:sp>
        </mc:Choice>
        <mc:Fallback xmlns="">
          <p:sp>
            <p:nvSpPr>
              <p:cNvPr id="20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008" y="3685709"/>
                <a:ext cx="193040" cy="382156"/>
              </a:xfrm>
              <a:prstGeom prst="rect">
                <a:avLst/>
              </a:prstGeom>
              <a:blipFill rotWithShape="1">
                <a:blip r:embed="rId6"/>
                <a:stretch>
                  <a:fillRect l="-31250" r="-2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0"/>
          <p:cNvSpPr txBox="1"/>
          <p:nvPr/>
        </p:nvSpPr>
        <p:spPr>
          <a:xfrm>
            <a:off x="4977593" y="3066040"/>
            <a:ext cx="1276985" cy="5873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7329" marR="5080" indent="-215265">
              <a:lnSpc>
                <a:spcPts val="2150"/>
              </a:lnSpc>
              <a:spcBef>
                <a:spcPts val="180"/>
              </a:spcBef>
            </a:pPr>
            <a:r>
              <a:rPr sz="1800" b="1" u="none" spc="-5" dirty="0">
                <a:latin typeface="Consolas"/>
                <a:cs typeface="Consolas"/>
              </a:rPr>
              <a:t>σ</a:t>
            </a:r>
            <a:r>
              <a:rPr sz="1800" b="1" u="none" spc="-5" dirty="0">
                <a:latin typeface="Corbel"/>
                <a:cs typeface="Corbel"/>
              </a:rPr>
              <a:t>:</a:t>
            </a:r>
            <a:r>
              <a:rPr sz="1800" b="1" u="none" spc="-130" dirty="0">
                <a:latin typeface="Corbel"/>
                <a:cs typeface="Corbel"/>
              </a:rPr>
              <a:t> </a:t>
            </a:r>
            <a:r>
              <a:rPr sz="1800" b="1" u="none" spc="-5" dirty="0">
                <a:latin typeface="Corbel"/>
                <a:cs typeface="Corbel"/>
              </a:rPr>
              <a:t>Activation  function</a:t>
            </a:r>
            <a:endParaRPr sz="1800" u="none" dirty="0">
              <a:latin typeface="Corbel"/>
              <a:cs typeface="Corbe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1"/>
              <p:cNvSpPr txBox="1"/>
              <p:nvPr/>
            </p:nvSpPr>
            <p:spPr>
              <a:xfrm>
                <a:off x="4093292" y="3121665"/>
                <a:ext cx="356870" cy="321883"/>
              </a:xfrm>
              <a:prstGeom prst="rect">
                <a:avLst/>
              </a:prstGeom>
              <a:solidFill>
                <a:srgbClr val="DDFFE3"/>
              </a:solidFill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08585">
                  <a:lnSpc>
                    <a:spcPct val="100000"/>
                  </a:lnSpc>
                  <a:spcBef>
                    <a:spcPts val="11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mtClean="0">
                          <a:latin typeface="Cambria Math"/>
                          <a:cs typeface="Consolas"/>
                        </a:rPr>
                        <m:t>𝑏</m:t>
                      </m:r>
                    </m:oMath>
                  </m:oMathPara>
                </a14:m>
                <a:endParaRPr sz="2000" u="none" dirty="0">
                  <a:latin typeface="Consolas"/>
                  <a:cs typeface="Consolas"/>
                </a:endParaRPr>
              </a:p>
            </p:txBody>
          </p:sp>
        </mc:Choice>
        <mc:Fallback xmlns="">
          <p:sp>
            <p:nvSpPr>
              <p:cNvPr id="22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292" y="3121665"/>
                <a:ext cx="356870" cy="321883"/>
              </a:xfrm>
              <a:prstGeom prst="rect">
                <a:avLst/>
              </a:prstGeom>
              <a:blipFill rotWithShape="1"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2"/>
          <p:cNvSpPr/>
          <p:nvPr/>
        </p:nvSpPr>
        <p:spPr>
          <a:xfrm>
            <a:off x="4237311" y="3483489"/>
            <a:ext cx="76200" cy="285750"/>
          </a:xfrm>
          <a:custGeom>
            <a:avLst/>
            <a:gdLst/>
            <a:ahLst/>
            <a:cxnLst/>
            <a:rect l="l" t="t" r="r" b="b"/>
            <a:pathLst>
              <a:path w="76200" h="285750">
                <a:moveTo>
                  <a:pt x="28260" y="209380"/>
                </a:moveTo>
                <a:lnTo>
                  <a:pt x="0" y="209803"/>
                </a:lnTo>
                <a:lnTo>
                  <a:pt x="39243" y="285369"/>
                </a:lnTo>
                <a:lnTo>
                  <a:pt x="69775" y="221996"/>
                </a:lnTo>
                <a:lnTo>
                  <a:pt x="28448" y="221996"/>
                </a:lnTo>
                <a:lnTo>
                  <a:pt x="28260" y="209380"/>
                </a:lnTo>
                <a:close/>
              </a:path>
              <a:path w="76200" h="285750">
                <a:moveTo>
                  <a:pt x="48071" y="209082"/>
                </a:moveTo>
                <a:lnTo>
                  <a:pt x="28260" y="209380"/>
                </a:lnTo>
                <a:lnTo>
                  <a:pt x="28448" y="221996"/>
                </a:lnTo>
                <a:lnTo>
                  <a:pt x="48260" y="221741"/>
                </a:lnTo>
                <a:lnTo>
                  <a:pt x="48071" y="209082"/>
                </a:lnTo>
                <a:close/>
              </a:path>
              <a:path w="76200" h="285750">
                <a:moveTo>
                  <a:pt x="76200" y="208661"/>
                </a:moveTo>
                <a:lnTo>
                  <a:pt x="48071" y="209082"/>
                </a:lnTo>
                <a:lnTo>
                  <a:pt x="48260" y="221741"/>
                </a:lnTo>
                <a:lnTo>
                  <a:pt x="28448" y="221996"/>
                </a:lnTo>
                <a:lnTo>
                  <a:pt x="69775" y="221996"/>
                </a:lnTo>
                <a:lnTo>
                  <a:pt x="76200" y="208661"/>
                </a:lnTo>
                <a:close/>
              </a:path>
              <a:path w="76200" h="285750">
                <a:moveTo>
                  <a:pt x="44958" y="0"/>
                </a:moveTo>
                <a:lnTo>
                  <a:pt x="25146" y="253"/>
                </a:lnTo>
                <a:lnTo>
                  <a:pt x="28260" y="209380"/>
                </a:lnTo>
                <a:lnTo>
                  <a:pt x="48071" y="209082"/>
                </a:lnTo>
                <a:lnTo>
                  <a:pt x="449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u="none"/>
          </a:p>
        </p:txBody>
      </p:sp>
      <p:sp>
        <p:nvSpPr>
          <p:cNvPr id="24" name="object 23"/>
          <p:cNvSpPr txBox="1"/>
          <p:nvPr/>
        </p:nvSpPr>
        <p:spPr>
          <a:xfrm>
            <a:off x="4066623" y="2705105"/>
            <a:ext cx="438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dirty="0">
                <a:latin typeface="Comic Sans MS" panose="030F0702030302020204" pitchFamily="66" charset="0"/>
                <a:cs typeface="Corbel"/>
              </a:rPr>
              <a:t>Bias</a:t>
            </a:r>
          </a:p>
        </p:txBody>
      </p:sp>
      <p:sp>
        <p:nvSpPr>
          <p:cNvPr id="25" name="object 24"/>
          <p:cNvSpPr/>
          <p:nvPr/>
        </p:nvSpPr>
        <p:spPr>
          <a:xfrm>
            <a:off x="6203143" y="4022222"/>
            <a:ext cx="951230" cy="76200"/>
          </a:xfrm>
          <a:custGeom>
            <a:avLst/>
            <a:gdLst/>
            <a:ahLst/>
            <a:cxnLst/>
            <a:rect l="l" t="t" r="r" b="b"/>
            <a:pathLst>
              <a:path w="951229" h="76200">
                <a:moveTo>
                  <a:pt x="931511" y="28066"/>
                </a:moveTo>
                <a:lnTo>
                  <a:pt x="887095" y="28066"/>
                </a:lnTo>
                <a:lnTo>
                  <a:pt x="887349" y="47878"/>
                </a:lnTo>
                <a:lnTo>
                  <a:pt x="874540" y="47987"/>
                </a:lnTo>
                <a:lnTo>
                  <a:pt x="874776" y="76200"/>
                </a:lnTo>
                <a:lnTo>
                  <a:pt x="950722" y="37464"/>
                </a:lnTo>
                <a:lnTo>
                  <a:pt x="931511" y="28066"/>
                </a:lnTo>
                <a:close/>
              </a:path>
              <a:path w="951229" h="76200">
                <a:moveTo>
                  <a:pt x="874375" y="28174"/>
                </a:moveTo>
                <a:lnTo>
                  <a:pt x="0" y="35559"/>
                </a:lnTo>
                <a:lnTo>
                  <a:pt x="253" y="55371"/>
                </a:lnTo>
                <a:lnTo>
                  <a:pt x="874540" y="47987"/>
                </a:lnTo>
                <a:lnTo>
                  <a:pt x="874375" y="28174"/>
                </a:lnTo>
                <a:close/>
              </a:path>
              <a:path w="951229" h="76200">
                <a:moveTo>
                  <a:pt x="887095" y="28066"/>
                </a:moveTo>
                <a:lnTo>
                  <a:pt x="874375" y="28174"/>
                </a:lnTo>
                <a:lnTo>
                  <a:pt x="874540" y="47987"/>
                </a:lnTo>
                <a:lnTo>
                  <a:pt x="887349" y="47878"/>
                </a:lnTo>
                <a:lnTo>
                  <a:pt x="887095" y="28066"/>
                </a:lnTo>
                <a:close/>
              </a:path>
              <a:path w="951229" h="76200">
                <a:moveTo>
                  <a:pt x="874141" y="0"/>
                </a:moveTo>
                <a:lnTo>
                  <a:pt x="874375" y="28174"/>
                </a:lnTo>
                <a:lnTo>
                  <a:pt x="931511" y="28066"/>
                </a:lnTo>
                <a:lnTo>
                  <a:pt x="8741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u="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5"/>
              <p:cNvSpPr txBox="1"/>
              <p:nvPr/>
            </p:nvSpPr>
            <p:spPr>
              <a:xfrm>
                <a:off x="5356688" y="3767841"/>
                <a:ext cx="826135" cy="471283"/>
              </a:xfrm>
              <a:prstGeom prst="rect">
                <a:avLst/>
              </a:prstGeom>
              <a:solidFill>
                <a:srgbClr val="D1D1D1"/>
              </a:solidFill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77470">
                  <a:lnSpc>
                    <a:spcPct val="100000"/>
                  </a:lnSpc>
                  <a:spcBef>
                    <a:spcPts val="795"/>
                  </a:spcBef>
                </a:pPr>
                <a:r>
                  <a:rPr lang="el-GR" sz="2400" b="1" u="none" dirty="0" smtClean="0">
                    <a:latin typeface="Consolas"/>
                    <a:cs typeface="Consolas"/>
                  </a:rPr>
                  <a:t>σ(</a:t>
                </a:r>
                <a14:m>
                  <m:oMath xmlns:m="http://schemas.openxmlformats.org/officeDocument/2006/math">
                    <m:r>
                      <a:rPr lang="zh-TW" altLang="en-US" sz="2400" b="1" i="1" u="none" dirty="0" smtClean="0">
                        <a:latin typeface="Cambria Math"/>
                        <a:cs typeface="Consolas"/>
                      </a:rPr>
                      <m:t>𝒛</m:t>
                    </m:r>
                  </m:oMath>
                </a14:m>
                <a:r>
                  <a:rPr lang="en-US" altLang="zh-TW" sz="2400" b="1" u="none" dirty="0">
                    <a:latin typeface="Consolas"/>
                    <a:cs typeface="Consolas"/>
                  </a:rPr>
                  <a:t>)</a:t>
                </a:r>
                <a:endParaRPr sz="2400" u="none" dirty="0">
                  <a:latin typeface="Consolas"/>
                  <a:cs typeface="Consolas"/>
                </a:endParaRPr>
              </a:p>
            </p:txBody>
          </p:sp>
        </mc:Choice>
        <mc:Fallback xmlns="">
          <p:sp>
            <p:nvSpPr>
              <p:cNvPr id="26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688" y="3767841"/>
                <a:ext cx="826135" cy="471283"/>
              </a:xfrm>
              <a:prstGeom prst="rect">
                <a:avLst/>
              </a:prstGeom>
              <a:blipFill rotWithShape="1">
                <a:blip r:embed="rId8"/>
                <a:stretch>
                  <a:fillRect l="-13333" r="-12593" b="-38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bject 26"/>
              <p:cNvSpPr txBox="1"/>
              <p:nvPr/>
            </p:nvSpPr>
            <p:spPr>
              <a:xfrm>
                <a:off x="1421680" y="5685964"/>
                <a:ext cx="4662488" cy="495007"/>
              </a:xfrm>
              <a:prstGeom prst="rect">
                <a:avLst/>
              </a:prstGeom>
            </p:spPr>
            <p:txBody>
              <a:bodyPr vert="horz" wrap="square" lIns="0" tIns="124460" rIns="0" bIns="0" rtlCol="0">
                <a:spAutoFit/>
              </a:bodyPr>
              <a:lstStyle/>
              <a:p>
                <a:pPr marL="13970">
                  <a:lnSpc>
                    <a:spcPct val="100000"/>
                  </a:lnSpc>
                  <a:spcBef>
                    <a:spcPts val="98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pl-PL" sz="2400" b="0" i="1" u="none" smtClean="0">
                          <a:latin typeface="Cambria Math"/>
                          <a:cs typeface="Consolas"/>
                        </a:rPr>
                        <m:t>𝑧</m:t>
                      </m:r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=</m:t>
                      </m:r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𝑤</m:t>
                      </m:r>
                      <m:r>
                        <a:rPr lang="en-US" altLang="zh-TW" sz="2400" b="0" i="1" u="none" baseline="-25000" smtClean="0">
                          <a:latin typeface="Cambria Math"/>
                          <a:cs typeface="Consolas"/>
                        </a:rPr>
                        <m:t>1</m:t>
                      </m:r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𝑥</m:t>
                      </m:r>
                      <m:r>
                        <a:rPr lang="en-US" altLang="zh-TW" sz="2400" b="0" i="1" u="none" baseline="-25000" smtClean="0">
                          <a:latin typeface="Cambria Math"/>
                          <a:cs typeface="Consolas"/>
                        </a:rPr>
                        <m:t>1</m:t>
                      </m:r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+</m:t>
                      </m:r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𝑤</m:t>
                      </m:r>
                      <m:r>
                        <a:rPr lang="en-US" altLang="zh-TW" sz="2400" b="0" i="1" u="none" baseline="-25000" smtClean="0">
                          <a:latin typeface="Cambria Math"/>
                          <a:cs typeface="Consolas"/>
                        </a:rPr>
                        <m:t>2</m:t>
                      </m:r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𝑥</m:t>
                      </m:r>
                      <m:r>
                        <a:rPr lang="en-US" altLang="zh-TW" sz="2400" b="0" i="1" u="none" baseline="-25000" smtClean="0">
                          <a:latin typeface="Cambria Math"/>
                          <a:cs typeface="Consolas"/>
                        </a:rPr>
                        <m:t>2</m:t>
                      </m:r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+……+</m:t>
                      </m:r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𝑤𝑛𝑥𝑛</m:t>
                      </m:r>
                      <m:r>
                        <a:rPr lang="en-US" altLang="zh-TW" sz="2400" b="0" i="0" u="none" smtClean="0">
                          <a:latin typeface="Cambria Math"/>
                          <a:cs typeface="Consolas"/>
                        </a:rPr>
                        <m:t>+</m:t>
                      </m:r>
                      <m:r>
                        <a:rPr lang="en-US" altLang="zh-TW" sz="2400" b="0" i="1" u="none" smtClean="0">
                          <a:latin typeface="Cambria Math"/>
                          <a:cs typeface="Consolas"/>
                        </a:rPr>
                        <m:t>𝑏</m:t>
                      </m:r>
                    </m:oMath>
                  </m:oMathPara>
                </a14:m>
                <a:endParaRPr lang="en-US" sz="2400" i="1" u="none" dirty="0" smtClean="0">
                  <a:latin typeface="Consolas"/>
                  <a:cs typeface="Consolas"/>
                </a:endParaRPr>
              </a:p>
            </p:txBody>
          </p:sp>
        </mc:Choice>
        <mc:Fallback>
          <p:sp>
            <p:nvSpPr>
              <p:cNvPr id="27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80" y="5685964"/>
                <a:ext cx="4662488" cy="495007"/>
              </a:xfrm>
              <a:prstGeom prst="rect">
                <a:avLst/>
              </a:prstGeom>
              <a:blipFill rotWithShape="1">
                <a:blip r:embed="rId9"/>
                <a:stretch>
                  <a:fillRect l="-392" r="-915" b="-123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27"/>
          <p:cNvSpPr txBox="1"/>
          <p:nvPr/>
        </p:nvSpPr>
        <p:spPr>
          <a:xfrm>
            <a:off x="2955092" y="3234188"/>
            <a:ext cx="256480" cy="1657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2000" u="none" dirty="0">
                <a:latin typeface="Consolas"/>
                <a:cs typeface="Consolas"/>
              </a:rPr>
              <a:t>…</a:t>
            </a:r>
            <a:endParaRPr sz="2000" u="none">
              <a:latin typeface="Consolas"/>
              <a:cs typeface="Consolas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4558493" y="4602232"/>
            <a:ext cx="767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none" dirty="0">
                <a:latin typeface="Corbel"/>
                <a:cs typeface="Corbel"/>
              </a:rPr>
              <a:t>Neur</a:t>
            </a:r>
            <a:r>
              <a:rPr sz="1800" b="1" u="none" spc="-5" dirty="0">
                <a:latin typeface="Corbel"/>
                <a:cs typeface="Corbel"/>
              </a:rPr>
              <a:t>o</a:t>
            </a:r>
            <a:r>
              <a:rPr sz="1800" b="1" u="none" dirty="0">
                <a:latin typeface="Corbel"/>
                <a:cs typeface="Corbel"/>
              </a:rPr>
              <a:t>n</a:t>
            </a:r>
            <a:endParaRPr sz="1800" u="none" dirty="0">
              <a:latin typeface="Corbel"/>
              <a:cs typeface="Corbel"/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6413648" y="4630537"/>
            <a:ext cx="694055" cy="492759"/>
          </a:xfrm>
          <a:custGeom>
            <a:avLst/>
            <a:gdLst/>
            <a:ahLst/>
            <a:cxnLst/>
            <a:rect l="l" t="t" r="r" b="b"/>
            <a:pathLst>
              <a:path w="694054" h="492760">
                <a:moveTo>
                  <a:pt x="474345" y="371983"/>
                </a:moveTo>
                <a:lnTo>
                  <a:pt x="592962" y="492506"/>
                </a:lnTo>
                <a:lnTo>
                  <a:pt x="693801" y="390652"/>
                </a:lnTo>
                <a:lnTo>
                  <a:pt x="638936" y="385953"/>
                </a:lnTo>
                <a:lnTo>
                  <a:pt x="636051" y="376682"/>
                </a:lnTo>
                <a:lnTo>
                  <a:pt x="529208" y="376682"/>
                </a:lnTo>
                <a:lnTo>
                  <a:pt x="474345" y="371983"/>
                </a:lnTo>
                <a:close/>
              </a:path>
              <a:path w="694054" h="492760">
                <a:moveTo>
                  <a:pt x="0" y="0"/>
                </a:moveTo>
                <a:lnTo>
                  <a:pt x="55495" y="6787"/>
                </a:lnTo>
                <a:lnTo>
                  <a:pt x="109351" y="17440"/>
                </a:lnTo>
                <a:lnTo>
                  <a:pt x="161297" y="31766"/>
                </a:lnTo>
                <a:lnTo>
                  <a:pt x="211062" y="49573"/>
                </a:lnTo>
                <a:lnTo>
                  <a:pt x="258376" y="70668"/>
                </a:lnTo>
                <a:lnTo>
                  <a:pt x="302968" y="94859"/>
                </a:lnTo>
                <a:lnTo>
                  <a:pt x="344566" y="121951"/>
                </a:lnTo>
                <a:lnTo>
                  <a:pt x="382901" y="151754"/>
                </a:lnTo>
                <a:lnTo>
                  <a:pt x="417701" y="184073"/>
                </a:lnTo>
                <a:lnTo>
                  <a:pt x="448696" y="218717"/>
                </a:lnTo>
                <a:lnTo>
                  <a:pt x="475615" y="255493"/>
                </a:lnTo>
                <a:lnTo>
                  <a:pt x="498188" y="294207"/>
                </a:lnTo>
                <a:lnTo>
                  <a:pt x="516142" y="334668"/>
                </a:lnTo>
                <a:lnTo>
                  <a:pt x="529208" y="376682"/>
                </a:lnTo>
                <a:lnTo>
                  <a:pt x="636051" y="376682"/>
                </a:lnTo>
                <a:lnTo>
                  <a:pt x="607916" y="303525"/>
                </a:lnTo>
                <a:lnTo>
                  <a:pt x="585343" y="264829"/>
                </a:lnTo>
                <a:lnTo>
                  <a:pt x="558424" y="228069"/>
                </a:lnTo>
                <a:lnTo>
                  <a:pt x="527429" y="193438"/>
                </a:lnTo>
                <a:lnTo>
                  <a:pt x="492629" y="161128"/>
                </a:lnTo>
                <a:lnTo>
                  <a:pt x="454294" y="131333"/>
                </a:lnTo>
                <a:lnTo>
                  <a:pt x="412696" y="104247"/>
                </a:lnTo>
                <a:lnTo>
                  <a:pt x="368104" y="80060"/>
                </a:lnTo>
                <a:lnTo>
                  <a:pt x="320790" y="58968"/>
                </a:lnTo>
                <a:lnTo>
                  <a:pt x="271025" y="41163"/>
                </a:lnTo>
                <a:lnTo>
                  <a:pt x="219079" y="26837"/>
                </a:lnTo>
                <a:lnTo>
                  <a:pt x="165223" y="16184"/>
                </a:lnTo>
                <a:lnTo>
                  <a:pt x="109727" y="93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27"/>
              <p:cNvSpPr txBox="1"/>
              <p:nvPr/>
            </p:nvSpPr>
            <p:spPr>
              <a:xfrm>
                <a:off x="7032900" y="5123296"/>
                <a:ext cx="1777223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 xmlns:m="http://schemas.openxmlformats.org/officeDocument/2006/math">
                    <m:r>
                      <a:rPr lang="zh-TW" altLang="en-US" b="1" i="1" u="none" smtClean="0">
                        <a:solidFill>
                          <a:srgbClr val="FF0000"/>
                        </a:solidFill>
                        <a:latin typeface="Cambria Math"/>
                        <a:ea typeface="微軟正黑體" panose="020B0604030504040204" pitchFamily="34" charset="-120"/>
                        <a:cs typeface="Corbel"/>
                      </a:rPr>
                      <m:t>𝜽</m:t>
                    </m:r>
                  </m:oMath>
                </a14:m>
                <a:r>
                  <a:rPr lang="en-US" altLang="zh-TW" b="1" u="none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Corbel"/>
                  </a:rPr>
                  <a:t>: </a:t>
                </a:r>
                <a:r>
                  <a:rPr lang="en-US" b="1" i="1" u="none" dirty="0">
                    <a:solidFill>
                      <a:srgbClr val="FF0000"/>
                    </a:solidFill>
                    <a:latin typeface="Comic Sans MS" panose="030F0702030302020204" pitchFamily="66" charset="0"/>
                    <a:ea typeface="微軟正黑體" panose="020B0604030504040204" pitchFamily="34" charset="-120"/>
                    <a:cs typeface="Corbel"/>
                  </a:rPr>
                  <a:t>weights,</a:t>
                </a:r>
                <a:r>
                  <a:rPr lang="en-US" b="1" i="1" u="none" spc="-100" dirty="0">
                    <a:solidFill>
                      <a:srgbClr val="FF0000"/>
                    </a:solidFill>
                    <a:latin typeface="Comic Sans MS" panose="030F0702030302020204" pitchFamily="66" charset="0"/>
                    <a:ea typeface="微軟正黑體" panose="020B0604030504040204" pitchFamily="34" charset="-120"/>
                    <a:cs typeface="Corbel"/>
                  </a:rPr>
                  <a:t> </a:t>
                </a:r>
                <a:r>
                  <a:rPr lang="en-US" b="1" i="1" u="none" spc="-5" dirty="0">
                    <a:solidFill>
                      <a:srgbClr val="FF0000"/>
                    </a:solidFill>
                    <a:latin typeface="Comic Sans MS" panose="030F0702030302020204" pitchFamily="66" charset="0"/>
                    <a:ea typeface="微軟正黑體" panose="020B0604030504040204" pitchFamily="34" charset="-120"/>
                    <a:cs typeface="Corbel"/>
                  </a:rPr>
                  <a:t>bias</a:t>
                </a:r>
                <a:endParaRPr lang="en-US" b="1" i="1" u="none" dirty="0">
                  <a:solidFill>
                    <a:srgbClr val="FF000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  <a:cs typeface="Corbel"/>
                </a:endParaRPr>
              </a:p>
            </p:txBody>
          </p:sp>
        </mc:Choice>
        <mc:Fallback xmlns="">
          <p:sp>
            <p:nvSpPr>
              <p:cNvPr id="32" name="object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900" y="5123296"/>
                <a:ext cx="1777223" cy="289823"/>
              </a:xfrm>
              <a:prstGeom prst="rect">
                <a:avLst/>
              </a:prstGeom>
              <a:blipFill rotWithShape="1">
                <a:blip r:embed="rId10"/>
                <a:stretch>
                  <a:fillRect l="-4124" t="-20833" r="-5155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bject 16"/>
          <p:cNvSpPr txBox="1"/>
          <p:nvPr/>
        </p:nvSpPr>
        <p:spPr>
          <a:xfrm>
            <a:off x="7119576" y="3514515"/>
            <a:ext cx="7404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TW"/>
            </a:defPPr>
            <a:lvl1pPr marL="12700">
              <a:lnSpc>
                <a:spcPct val="100000"/>
              </a:lnSpc>
              <a:spcBef>
                <a:spcPts val="100"/>
              </a:spcBef>
              <a:defRPr sz="1400" b="1" i="1" u="none">
                <a:latin typeface="Comic Sans MS" panose="030F0702030302020204" pitchFamily="66" charset="0"/>
                <a:cs typeface="Corbel"/>
              </a:defRPr>
            </a:lvl1pPr>
          </a:lstStyle>
          <a:p>
            <a:r>
              <a:rPr lang="en-US" dirty="0" smtClean="0"/>
              <a:t>Output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366695" y="6207695"/>
                <a:ext cx="14273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695" y="6207695"/>
                <a:ext cx="1427378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23" y="734502"/>
            <a:ext cx="46101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投影片編號版面配置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35" name="object 22"/>
          <p:cNvSpPr/>
          <p:nvPr/>
        </p:nvSpPr>
        <p:spPr>
          <a:xfrm rot="15969871">
            <a:off x="5422333" y="2492025"/>
            <a:ext cx="694055" cy="492759"/>
          </a:xfrm>
          <a:custGeom>
            <a:avLst/>
            <a:gdLst/>
            <a:ahLst/>
            <a:cxnLst/>
            <a:rect l="l" t="t" r="r" b="b"/>
            <a:pathLst>
              <a:path w="694054" h="492760">
                <a:moveTo>
                  <a:pt x="474345" y="371983"/>
                </a:moveTo>
                <a:lnTo>
                  <a:pt x="592962" y="492506"/>
                </a:lnTo>
                <a:lnTo>
                  <a:pt x="693801" y="390652"/>
                </a:lnTo>
                <a:lnTo>
                  <a:pt x="638936" y="385953"/>
                </a:lnTo>
                <a:lnTo>
                  <a:pt x="636051" y="376682"/>
                </a:lnTo>
                <a:lnTo>
                  <a:pt x="529208" y="376682"/>
                </a:lnTo>
                <a:lnTo>
                  <a:pt x="474345" y="371983"/>
                </a:lnTo>
                <a:close/>
              </a:path>
              <a:path w="694054" h="492760">
                <a:moveTo>
                  <a:pt x="0" y="0"/>
                </a:moveTo>
                <a:lnTo>
                  <a:pt x="55495" y="6787"/>
                </a:lnTo>
                <a:lnTo>
                  <a:pt x="109351" y="17440"/>
                </a:lnTo>
                <a:lnTo>
                  <a:pt x="161297" y="31766"/>
                </a:lnTo>
                <a:lnTo>
                  <a:pt x="211062" y="49573"/>
                </a:lnTo>
                <a:lnTo>
                  <a:pt x="258376" y="70668"/>
                </a:lnTo>
                <a:lnTo>
                  <a:pt x="302968" y="94859"/>
                </a:lnTo>
                <a:lnTo>
                  <a:pt x="344566" y="121951"/>
                </a:lnTo>
                <a:lnTo>
                  <a:pt x="382901" y="151754"/>
                </a:lnTo>
                <a:lnTo>
                  <a:pt x="417701" y="184073"/>
                </a:lnTo>
                <a:lnTo>
                  <a:pt x="448696" y="218717"/>
                </a:lnTo>
                <a:lnTo>
                  <a:pt x="475615" y="255493"/>
                </a:lnTo>
                <a:lnTo>
                  <a:pt x="498188" y="294207"/>
                </a:lnTo>
                <a:lnTo>
                  <a:pt x="516142" y="334668"/>
                </a:lnTo>
                <a:lnTo>
                  <a:pt x="529208" y="376682"/>
                </a:lnTo>
                <a:lnTo>
                  <a:pt x="636051" y="376682"/>
                </a:lnTo>
                <a:lnTo>
                  <a:pt x="607916" y="303525"/>
                </a:lnTo>
                <a:lnTo>
                  <a:pt x="585343" y="264829"/>
                </a:lnTo>
                <a:lnTo>
                  <a:pt x="558424" y="228069"/>
                </a:lnTo>
                <a:lnTo>
                  <a:pt x="527429" y="193438"/>
                </a:lnTo>
                <a:lnTo>
                  <a:pt x="492629" y="161128"/>
                </a:lnTo>
                <a:lnTo>
                  <a:pt x="454294" y="131333"/>
                </a:lnTo>
                <a:lnTo>
                  <a:pt x="412696" y="104247"/>
                </a:lnTo>
                <a:lnTo>
                  <a:pt x="368104" y="80060"/>
                </a:lnTo>
                <a:lnTo>
                  <a:pt x="320790" y="58968"/>
                </a:lnTo>
                <a:lnTo>
                  <a:pt x="271025" y="41163"/>
                </a:lnTo>
                <a:lnTo>
                  <a:pt x="219079" y="26837"/>
                </a:lnTo>
                <a:lnTo>
                  <a:pt x="165223" y="16184"/>
                </a:lnTo>
                <a:lnTo>
                  <a:pt x="109727" y="93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978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Comic Sans MS" panose="030F0702030302020204" pitchFamily="66" charset="0"/>
              </a:rPr>
              <a:t>Fully Connect </a:t>
            </a:r>
            <a:r>
              <a:rPr lang="en-US" altLang="zh-TW" sz="4000" dirty="0" smtClean="0">
                <a:latin typeface="Comic Sans MS" panose="030F0702030302020204" pitchFamily="66" charset="0"/>
              </a:rPr>
              <a:t>Network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 descr="https://cdn-images-1.medium.com/max/1600/1*Lkw1c8SDFNnjA0T6OI09d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128792" cy="355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內容版面配置區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Deep Learning= </a:t>
            </a:r>
            <a:r>
              <a:rPr lang="en-US" altLang="zh-TW" sz="2400" dirty="0" smtClean="0">
                <a:solidFill>
                  <a:srgbClr val="00B05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(Many hidden layers) </a:t>
            </a:r>
            <a:r>
              <a:rPr lang="en-US" altLang="zh-TW" sz="2400" dirty="0" smtClean="0">
                <a:latin typeface="Comic Sans MS" panose="030F0702030302020204" pitchFamily="66" charset="0"/>
                <a:ea typeface="微軟正黑體" panose="020B0604030504040204" pitchFamily="34" charset="-120"/>
              </a:rPr>
              <a:t>Learning</a:t>
            </a:r>
            <a:endParaRPr lang="zh-TW" altLang="en-US" sz="2400" dirty="0"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267744" y="5877272"/>
            <a:ext cx="3863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Comic Sans MS" panose="030F0702030302020204" pitchFamily="66" charset="0"/>
              </a:rPr>
              <a:t>How many neurons for each layer?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Trial and Error</a:t>
            </a:r>
            <a:r>
              <a:rPr lang="zh-TW" altLang="en-US" b="1" dirty="0">
                <a:solidFill>
                  <a:srgbClr val="00B05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b="1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+ Intuition</a:t>
            </a:r>
            <a:endParaRPr lang="zh-TW" altLang="en-US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2987824" y="5524916"/>
            <a:ext cx="694055" cy="492759"/>
          </a:xfrm>
          <a:custGeom>
            <a:avLst/>
            <a:gdLst/>
            <a:ahLst/>
            <a:cxnLst/>
            <a:rect l="l" t="t" r="r" b="b"/>
            <a:pathLst>
              <a:path w="694054" h="492760">
                <a:moveTo>
                  <a:pt x="474345" y="371983"/>
                </a:moveTo>
                <a:lnTo>
                  <a:pt x="592962" y="492506"/>
                </a:lnTo>
                <a:lnTo>
                  <a:pt x="693801" y="390652"/>
                </a:lnTo>
                <a:lnTo>
                  <a:pt x="638936" y="385953"/>
                </a:lnTo>
                <a:lnTo>
                  <a:pt x="636051" y="376682"/>
                </a:lnTo>
                <a:lnTo>
                  <a:pt x="529208" y="376682"/>
                </a:lnTo>
                <a:lnTo>
                  <a:pt x="474345" y="371983"/>
                </a:lnTo>
                <a:close/>
              </a:path>
              <a:path w="694054" h="492760">
                <a:moveTo>
                  <a:pt x="0" y="0"/>
                </a:moveTo>
                <a:lnTo>
                  <a:pt x="55495" y="6787"/>
                </a:lnTo>
                <a:lnTo>
                  <a:pt x="109351" y="17440"/>
                </a:lnTo>
                <a:lnTo>
                  <a:pt x="161297" y="31766"/>
                </a:lnTo>
                <a:lnTo>
                  <a:pt x="211062" y="49573"/>
                </a:lnTo>
                <a:lnTo>
                  <a:pt x="258376" y="70668"/>
                </a:lnTo>
                <a:lnTo>
                  <a:pt x="302968" y="94859"/>
                </a:lnTo>
                <a:lnTo>
                  <a:pt x="344566" y="121951"/>
                </a:lnTo>
                <a:lnTo>
                  <a:pt x="382901" y="151754"/>
                </a:lnTo>
                <a:lnTo>
                  <a:pt x="417701" y="184073"/>
                </a:lnTo>
                <a:lnTo>
                  <a:pt x="448696" y="218717"/>
                </a:lnTo>
                <a:lnTo>
                  <a:pt x="475615" y="255493"/>
                </a:lnTo>
                <a:lnTo>
                  <a:pt x="498188" y="294207"/>
                </a:lnTo>
                <a:lnTo>
                  <a:pt x="516142" y="334668"/>
                </a:lnTo>
                <a:lnTo>
                  <a:pt x="529208" y="376682"/>
                </a:lnTo>
                <a:lnTo>
                  <a:pt x="636051" y="376682"/>
                </a:lnTo>
                <a:lnTo>
                  <a:pt x="607916" y="303525"/>
                </a:lnTo>
                <a:lnTo>
                  <a:pt x="585343" y="264829"/>
                </a:lnTo>
                <a:lnTo>
                  <a:pt x="558424" y="228069"/>
                </a:lnTo>
                <a:lnTo>
                  <a:pt x="527429" y="193438"/>
                </a:lnTo>
                <a:lnTo>
                  <a:pt x="492629" y="161128"/>
                </a:lnTo>
                <a:lnTo>
                  <a:pt x="454294" y="131333"/>
                </a:lnTo>
                <a:lnTo>
                  <a:pt x="412696" y="104247"/>
                </a:lnTo>
                <a:lnTo>
                  <a:pt x="368104" y="80060"/>
                </a:lnTo>
                <a:lnTo>
                  <a:pt x="320790" y="58968"/>
                </a:lnTo>
                <a:lnTo>
                  <a:pt x="271025" y="41163"/>
                </a:lnTo>
                <a:lnTo>
                  <a:pt x="219079" y="26837"/>
                </a:lnTo>
                <a:lnTo>
                  <a:pt x="165223" y="16184"/>
                </a:lnTo>
                <a:lnTo>
                  <a:pt x="109727" y="93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投影片編號版面配置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sz="4000" dirty="0">
                <a:latin typeface="Comic Sans MS" panose="030F0702030302020204" pitchFamily="66" charset="0"/>
              </a:rPr>
              <a:t>Convolutional Neural </a:t>
            </a:r>
            <a:r>
              <a:rPr lang="en-US" altLang="zh-TW" sz="4000" dirty="0" smtClean="0">
                <a:latin typeface="Comic Sans MS" panose="030F0702030302020204" pitchFamily="66" charset="0"/>
              </a:rPr>
              <a:t>Network(CNN)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{Convolution + Max pooling} -&gt; Flatten -&gt;FCN </a:t>
            </a:r>
            <a:endParaRPr lang="zh-TW" altLang="en-US" sz="28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45235"/>
            <a:ext cx="6912768" cy="264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ç´è§çè§£æ·±åº¦å­¦ä¹ å·ç§¯é¨å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082560"/>
            <a:ext cx="2592288" cy="144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2"/>
          <p:cNvSpPr/>
          <p:nvPr/>
        </p:nvSpPr>
        <p:spPr>
          <a:xfrm rot="16200000" flipH="1">
            <a:off x="1951072" y="4836181"/>
            <a:ext cx="694055" cy="492759"/>
          </a:xfrm>
          <a:custGeom>
            <a:avLst/>
            <a:gdLst/>
            <a:ahLst/>
            <a:cxnLst/>
            <a:rect l="l" t="t" r="r" b="b"/>
            <a:pathLst>
              <a:path w="694054" h="492760">
                <a:moveTo>
                  <a:pt x="474345" y="371983"/>
                </a:moveTo>
                <a:lnTo>
                  <a:pt x="592962" y="492506"/>
                </a:lnTo>
                <a:lnTo>
                  <a:pt x="693801" y="390652"/>
                </a:lnTo>
                <a:lnTo>
                  <a:pt x="638936" y="385953"/>
                </a:lnTo>
                <a:lnTo>
                  <a:pt x="636051" y="376682"/>
                </a:lnTo>
                <a:lnTo>
                  <a:pt x="529208" y="376682"/>
                </a:lnTo>
                <a:lnTo>
                  <a:pt x="474345" y="371983"/>
                </a:lnTo>
                <a:close/>
              </a:path>
              <a:path w="694054" h="492760">
                <a:moveTo>
                  <a:pt x="0" y="0"/>
                </a:moveTo>
                <a:lnTo>
                  <a:pt x="55495" y="6787"/>
                </a:lnTo>
                <a:lnTo>
                  <a:pt x="109351" y="17440"/>
                </a:lnTo>
                <a:lnTo>
                  <a:pt x="161297" y="31766"/>
                </a:lnTo>
                <a:lnTo>
                  <a:pt x="211062" y="49573"/>
                </a:lnTo>
                <a:lnTo>
                  <a:pt x="258376" y="70668"/>
                </a:lnTo>
                <a:lnTo>
                  <a:pt x="302968" y="94859"/>
                </a:lnTo>
                <a:lnTo>
                  <a:pt x="344566" y="121951"/>
                </a:lnTo>
                <a:lnTo>
                  <a:pt x="382901" y="151754"/>
                </a:lnTo>
                <a:lnTo>
                  <a:pt x="417701" y="184073"/>
                </a:lnTo>
                <a:lnTo>
                  <a:pt x="448696" y="218717"/>
                </a:lnTo>
                <a:lnTo>
                  <a:pt x="475615" y="255493"/>
                </a:lnTo>
                <a:lnTo>
                  <a:pt x="498188" y="294207"/>
                </a:lnTo>
                <a:lnTo>
                  <a:pt x="516142" y="334668"/>
                </a:lnTo>
                <a:lnTo>
                  <a:pt x="529208" y="376682"/>
                </a:lnTo>
                <a:lnTo>
                  <a:pt x="636051" y="376682"/>
                </a:lnTo>
                <a:lnTo>
                  <a:pt x="607916" y="303525"/>
                </a:lnTo>
                <a:lnTo>
                  <a:pt x="585343" y="264829"/>
                </a:lnTo>
                <a:lnTo>
                  <a:pt x="558424" y="228069"/>
                </a:lnTo>
                <a:lnTo>
                  <a:pt x="527429" y="193438"/>
                </a:lnTo>
                <a:lnTo>
                  <a:pt x="492629" y="161128"/>
                </a:lnTo>
                <a:lnTo>
                  <a:pt x="454294" y="131333"/>
                </a:lnTo>
                <a:lnTo>
                  <a:pt x="412696" y="104247"/>
                </a:lnTo>
                <a:lnTo>
                  <a:pt x="368104" y="80060"/>
                </a:lnTo>
                <a:lnTo>
                  <a:pt x="320790" y="58968"/>
                </a:lnTo>
                <a:lnTo>
                  <a:pt x="271025" y="41163"/>
                </a:lnTo>
                <a:lnTo>
                  <a:pt x="219079" y="26837"/>
                </a:lnTo>
                <a:lnTo>
                  <a:pt x="165223" y="16184"/>
                </a:lnTo>
                <a:lnTo>
                  <a:pt x="109727" y="93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31" name="Picture 11" descr="ç´è§çè§£æ·±åº¦å­¦ä¹ å·ç§¯é¨å"/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71" y="4788008"/>
            <a:ext cx="1950233" cy="22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6227654" y="6695926"/>
            <a:ext cx="29514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00" b="1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圖片出處</a:t>
            </a:r>
            <a:r>
              <a:rPr lang="zh-TW" altLang="en-US" sz="70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</a:t>
            </a:r>
            <a:r>
              <a:rPr lang="en-US" altLang="zh-TW" sz="700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https://blog.csdn.net/lcczzu/article/details/85173003</a:t>
            </a:r>
            <a:endParaRPr lang="zh-TW" altLang="en-US" sz="700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0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149080"/>
            <a:ext cx="9144000" cy="1296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421687" cy="1362075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AI school’s final project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88" y="2118167"/>
            <a:ext cx="2700000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47" y="2118167"/>
            <a:ext cx="24010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0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smtClean="0">
                <a:latin typeface="Comic Sans MS" panose="030F0702030302020204" pitchFamily="66" charset="0"/>
              </a:rPr>
              <a:t>Project Objective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Comic Sans MS" panose="030F0702030302020204" pitchFamily="66" charset="0"/>
              </a:rPr>
              <a:t>Live in your style</a:t>
            </a:r>
            <a:endParaRPr lang="zh-TW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lc="http://schemas.openxmlformats.org/drawingml/2006/lockedCanvas" xmlns:a16="http://schemas.microsoft.com/office/drawing/2014/main" xmlns="" id="{A3650C6A-FC04-4424-8F43-2E281E81378A}"/>
              </a:ext>
            </a:extLst>
          </p:cNvPr>
          <p:cNvSpPr/>
          <p:nvPr/>
        </p:nvSpPr>
        <p:spPr>
          <a:xfrm>
            <a:off x="-27271" y="2564904"/>
            <a:ext cx="9174691" cy="3145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lc="http://schemas.openxmlformats.org/drawingml/2006/lockedCanvas" xmlns:a16="http://schemas.microsoft.com/office/drawing/2014/main" xmlns="" id="{E88F32F8-3DF0-4633-AC1A-3EFD54E06F13}"/>
              </a:ext>
            </a:extLst>
          </p:cNvPr>
          <p:cNvGrpSpPr/>
          <p:nvPr/>
        </p:nvGrpSpPr>
        <p:grpSpPr>
          <a:xfrm>
            <a:off x="422484" y="3343344"/>
            <a:ext cx="1269196" cy="622316"/>
            <a:chOff x="1014676" y="4167266"/>
            <a:chExt cx="1269196" cy="622316"/>
          </a:xfrm>
        </p:grpSpPr>
        <p:sp>
          <p:nvSpPr>
            <p:cNvPr id="62" name="橢圓 61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5231966-3D6E-4E27-B156-ED0DC9AAE7BE}"/>
                </a:ext>
              </a:extLst>
            </p:cNvPr>
            <p:cNvSpPr/>
            <p:nvPr/>
          </p:nvSpPr>
          <p:spPr>
            <a:xfrm>
              <a:off x="1014676" y="4167266"/>
              <a:ext cx="628904" cy="622316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sz="1600" b="1"/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99FF21BD-BFA6-4940-977A-2A53B7907DA6}"/>
                </a:ext>
              </a:extLst>
            </p:cNvPr>
            <p:cNvGrpSpPr/>
            <p:nvPr/>
          </p:nvGrpSpPr>
          <p:grpSpPr>
            <a:xfrm>
              <a:off x="1077566" y="4208951"/>
              <a:ext cx="1206306" cy="517739"/>
              <a:chOff x="1077566" y="4203471"/>
              <a:chExt cx="1206306" cy="523220"/>
            </a:xfrm>
          </p:grpSpPr>
          <p:sp>
            <p:nvSpPr>
              <p:cNvPr id="64" name="弦 9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0BE446F2-A93A-49E5-9C69-0441E62A1DC3}"/>
                  </a:ext>
                </a:extLst>
              </p:cNvPr>
              <p:cNvSpPr/>
              <p:nvPr/>
            </p:nvSpPr>
            <p:spPr>
              <a:xfrm>
                <a:off x="1077566" y="4223568"/>
                <a:ext cx="503123" cy="503123"/>
              </a:xfrm>
              <a:prstGeom prst="chord">
                <a:avLst>
                  <a:gd name="adj1" fmla="val 1168272"/>
                  <a:gd name="adj2" fmla="val 9631728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TW" altLang="en-US" sz="1600" b="1"/>
              </a:p>
            </p:txBody>
          </p:sp>
          <p:sp>
            <p:nvSpPr>
              <p:cNvPr id="65" name="文字方塊 10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419A3620-0018-4EB5-873F-40DB69C1A33A}"/>
                  </a:ext>
                </a:extLst>
              </p:cNvPr>
              <p:cNvSpPr txBox="1"/>
              <p:nvPr/>
            </p:nvSpPr>
            <p:spPr>
              <a:xfrm>
                <a:off x="1706470" y="4203471"/>
                <a:ext cx="577402" cy="466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400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AI</a:t>
                </a:r>
                <a:endParaRPr lang="zh-TW" alt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48" name="群組 47">
            <a:extLst>
              <a:ext uri="{FF2B5EF4-FFF2-40B4-BE49-F238E27FC236}">
                <a16:creationId xmlns:lc="http://schemas.openxmlformats.org/drawingml/2006/lockedCanvas" xmlns:a16="http://schemas.microsoft.com/office/drawing/2014/main" xmlns="" id="{A2DAA8A9-AC0C-4ECA-B48A-FA59C02339F9}"/>
              </a:ext>
            </a:extLst>
          </p:cNvPr>
          <p:cNvGrpSpPr/>
          <p:nvPr/>
        </p:nvGrpSpPr>
        <p:grpSpPr>
          <a:xfrm>
            <a:off x="2896280" y="3238830"/>
            <a:ext cx="2349620" cy="830997"/>
            <a:chOff x="1014676" y="3984092"/>
            <a:chExt cx="2349620" cy="830997"/>
          </a:xfrm>
        </p:grpSpPr>
        <p:sp>
          <p:nvSpPr>
            <p:cNvPr id="58" name="橢圓 5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790D5F8-9A97-405C-A783-A3AE3A76112E}"/>
                </a:ext>
              </a:extLst>
            </p:cNvPr>
            <p:cNvSpPr/>
            <p:nvPr/>
          </p:nvSpPr>
          <p:spPr>
            <a:xfrm>
              <a:off x="1014676" y="4085378"/>
              <a:ext cx="628904" cy="622316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sz="1600"/>
            </a:p>
          </p:txBody>
        </p:sp>
        <p:grpSp>
          <p:nvGrpSpPr>
            <p:cNvPr id="59" name="群組 5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6EF7B04A-8025-4E6F-94A7-86153B36109D}"/>
                </a:ext>
              </a:extLst>
            </p:cNvPr>
            <p:cNvGrpSpPr/>
            <p:nvPr/>
          </p:nvGrpSpPr>
          <p:grpSpPr>
            <a:xfrm>
              <a:off x="1077566" y="3984092"/>
              <a:ext cx="2286730" cy="830997"/>
              <a:chOff x="1077566" y="3976236"/>
              <a:chExt cx="2286730" cy="839796"/>
            </a:xfrm>
          </p:grpSpPr>
          <p:sp>
            <p:nvSpPr>
              <p:cNvPr id="60" name="弦 16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3AFE78BD-08D1-4E22-87CD-728B094BD262}"/>
                  </a:ext>
                </a:extLst>
              </p:cNvPr>
              <p:cNvSpPr/>
              <p:nvPr/>
            </p:nvSpPr>
            <p:spPr>
              <a:xfrm>
                <a:off x="1077566" y="4140813"/>
                <a:ext cx="503123" cy="503123"/>
              </a:xfrm>
              <a:prstGeom prst="chord">
                <a:avLst>
                  <a:gd name="adj1" fmla="val 19597170"/>
                  <a:gd name="adj2" fmla="val 9631728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TW" altLang="en-US" sz="1600"/>
              </a:p>
            </p:txBody>
          </p:sp>
          <p:sp>
            <p:nvSpPr>
              <p:cNvPr id="61" name="文字方塊 17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EA47DDF8-55F6-40DC-A588-9DEE6A9288B9}"/>
                  </a:ext>
                </a:extLst>
              </p:cNvPr>
              <p:cNvSpPr txBox="1"/>
              <p:nvPr/>
            </p:nvSpPr>
            <p:spPr>
              <a:xfrm>
                <a:off x="1706470" y="3976236"/>
                <a:ext cx="1657826" cy="83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400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Cloud </a:t>
                </a:r>
              </a:p>
              <a:p>
                <a:r>
                  <a:rPr lang="en-US" altLang="zh-TW" sz="2400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Computing</a:t>
                </a:r>
                <a:endParaRPr lang="zh-TW" alt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49" name="群組 48">
            <a:extLst>
              <a:ext uri="{FF2B5EF4-FFF2-40B4-BE49-F238E27FC236}">
                <a16:creationId xmlns:lc="http://schemas.openxmlformats.org/drawingml/2006/lockedCanvas" xmlns:a16="http://schemas.microsoft.com/office/drawing/2014/main" xmlns="" id="{21FCDEE8-1749-4015-9094-AD7405988924}"/>
              </a:ext>
            </a:extLst>
          </p:cNvPr>
          <p:cNvGrpSpPr/>
          <p:nvPr/>
        </p:nvGrpSpPr>
        <p:grpSpPr>
          <a:xfrm>
            <a:off x="6306212" y="3345459"/>
            <a:ext cx="2487478" cy="622316"/>
            <a:chOff x="1014676" y="4167266"/>
            <a:chExt cx="2487478" cy="622316"/>
          </a:xfrm>
        </p:grpSpPr>
        <p:sp>
          <p:nvSpPr>
            <p:cNvPr id="54" name="橢圓 53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4443D7D7-8E55-46F2-B490-FFEB23F592DA}"/>
                </a:ext>
              </a:extLst>
            </p:cNvPr>
            <p:cNvSpPr/>
            <p:nvPr/>
          </p:nvSpPr>
          <p:spPr>
            <a:xfrm>
              <a:off x="1014676" y="4167266"/>
              <a:ext cx="628904" cy="622316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sz="1600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92E2E2F9-CE3D-42E7-A53E-7B232D3973BE}"/>
                </a:ext>
              </a:extLst>
            </p:cNvPr>
            <p:cNvGrpSpPr/>
            <p:nvPr/>
          </p:nvGrpSpPr>
          <p:grpSpPr>
            <a:xfrm>
              <a:off x="1077566" y="4208951"/>
              <a:ext cx="2424588" cy="517739"/>
              <a:chOff x="1077566" y="4203471"/>
              <a:chExt cx="2424588" cy="523220"/>
            </a:xfrm>
          </p:grpSpPr>
          <p:sp>
            <p:nvSpPr>
              <p:cNvPr id="56" name="弦 21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350BCB7-83B3-4559-AF5E-551268B0773D}"/>
                  </a:ext>
                </a:extLst>
              </p:cNvPr>
              <p:cNvSpPr/>
              <p:nvPr/>
            </p:nvSpPr>
            <p:spPr>
              <a:xfrm>
                <a:off x="1077566" y="4223568"/>
                <a:ext cx="503123" cy="503123"/>
              </a:xfrm>
              <a:prstGeom prst="chord">
                <a:avLst>
                  <a:gd name="adj1" fmla="val 10130857"/>
                  <a:gd name="adj2" fmla="val 9631728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TW" altLang="en-US" sz="1600"/>
              </a:p>
            </p:txBody>
          </p:sp>
          <p:sp>
            <p:nvSpPr>
              <p:cNvPr id="57" name="文字方塊 22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CA9D5BA9-04BF-4E51-84E8-0E4E6E48DDBD}"/>
                  </a:ext>
                </a:extLst>
              </p:cNvPr>
              <p:cNvSpPr txBox="1"/>
              <p:nvPr/>
            </p:nvSpPr>
            <p:spPr>
              <a:xfrm>
                <a:off x="1706470" y="4203471"/>
                <a:ext cx="1795684" cy="466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400" b="1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Application</a:t>
                </a:r>
                <a:endParaRPr lang="zh-TW" altLang="en-US" sz="2400" b="1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50" name="文字方塊 23">
            <a:extLst>
              <a:ext uri="{FF2B5EF4-FFF2-40B4-BE49-F238E27FC236}">
                <a16:creationId xmlns:lc="http://schemas.openxmlformats.org/drawingml/2006/lockedCanvas" xmlns:a16="http://schemas.microsoft.com/office/drawing/2014/main" xmlns="" id="{B48C3C28-4A4A-4E12-ACE2-786C2F9916AF}"/>
              </a:ext>
            </a:extLst>
          </p:cNvPr>
          <p:cNvSpPr txBox="1"/>
          <p:nvPr/>
        </p:nvSpPr>
        <p:spPr>
          <a:xfrm>
            <a:off x="193278" y="4137569"/>
            <a:ext cx="1988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000" i="1" dirty="0">
                <a:solidFill>
                  <a:schemeClr val="bg1"/>
                </a:solidFill>
                <a:latin typeface="Comic Sans MS" panose="030F0702030302020204" pitchFamily="66" charset="0"/>
              </a:rPr>
              <a:t>Segmentation</a:t>
            </a:r>
          </a:p>
          <a:p>
            <a:pPr>
              <a:lnSpc>
                <a:spcPct val="150000"/>
              </a:lnSpc>
            </a:pPr>
            <a:r>
              <a:rPr lang="en-US" altLang="zh-TW" sz="2000" i="1" dirty="0">
                <a:solidFill>
                  <a:schemeClr val="bg1"/>
                </a:solidFill>
                <a:latin typeface="Comic Sans MS" panose="030F0702030302020204" pitchFamily="66" charset="0"/>
              </a:rPr>
              <a:t>Style Transfer</a:t>
            </a:r>
            <a:endParaRPr lang="zh-TW" altLang="en-US" sz="2000" i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文字方塊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1818A8F6-B747-4657-9723-A035ADBD6B6F}"/>
              </a:ext>
            </a:extLst>
          </p:cNvPr>
          <p:cNvSpPr txBox="1"/>
          <p:nvPr/>
        </p:nvSpPr>
        <p:spPr>
          <a:xfrm>
            <a:off x="6292564" y="4189250"/>
            <a:ext cx="2749471" cy="963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取代影像中人物的背景</a:t>
            </a:r>
            <a:endParaRPr lang="en-US" altLang="zh-TW" sz="2000" b="1" i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改變背景風格</a:t>
            </a:r>
            <a:endParaRPr lang="en-US" altLang="zh-TW" sz="2000" b="1" i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2" name="加號 51">
            <a:extLst>
              <a:ext uri="{FF2B5EF4-FFF2-40B4-BE49-F238E27FC236}">
                <a16:creationId xmlns:lc="http://schemas.openxmlformats.org/drawingml/2006/lockedCanvas" xmlns:a16="http://schemas.microsoft.com/office/drawing/2014/main" xmlns="" id="{1BC82454-FF21-4055-A4EE-2519A6BA79C5}"/>
              </a:ext>
            </a:extLst>
          </p:cNvPr>
          <p:cNvSpPr/>
          <p:nvPr/>
        </p:nvSpPr>
        <p:spPr>
          <a:xfrm>
            <a:off x="2037654" y="3415352"/>
            <a:ext cx="518122" cy="512694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3" name="箭號: 向右 27">
            <a:extLst>
              <a:ext uri="{FF2B5EF4-FFF2-40B4-BE49-F238E27FC236}">
                <a16:creationId xmlns:lc="http://schemas.openxmlformats.org/drawingml/2006/lockedCanvas" xmlns:a16="http://schemas.microsoft.com/office/drawing/2014/main" xmlns="" id="{E182CB6D-6051-48FD-9305-02FC45BA9540}"/>
              </a:ext>
            </a:extLst>
          </p:cNvPr>
          <p:cNvSpPr/>
          <p:nvPr/>
        </p:nvSpPr>
        <p:spPr>
          <a:xfrm>
            <a:off x="5585828" y="3502379"/>
            <a:ext cx="432048" cy="35255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2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Comic Sans MS" panose="030F0702030302020204" pitchFamily="66" charset="0"/>
              </a:rPr>
              <a:t>Processing Pipeline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80" name="矩形: 圓角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F33A9E90-3213-4492-846C-A3F354FE8CFD}"/>
              </a:ext>
            </a:extLst>
          </p:cNvPr>
          <p:cNvSpPr/>
          <p:nvPr/>
        </p:nvSpPr>
        <p:spPr>
          <a:xfrm>
            <a:off x="251736" y="2471915"/>
            <a:ext cx="1944000" cy="59704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 smtClean="0">
                <a:latin typeface="Comic Sans MS" panose="030F0702030302020204" pitchFamily="66" charset="0"/>
              </a:rPr>
              <a:t>Segmentation</a:t>
            </a:r>
          </a:p>
        </p:txBody>
      </p:sp>
      <p:pic>
        <p:nvPicPr>
          <p:cNvPr id="81" name="圖片 80">
            <a:extLst>
              <a:ext uri="{FF2B5EF4-FFF2-40B4-BE49-F238E27FC236}">
                <a16:creationId xmlns:lc="http://schemas.openxmlformats.org/drawingml/2006/lockedCanvas" xmlns:a16="http://schemas.microsoft.com/office/drawing/2014/main" xmlns="" id="{84EC0F6B-AFA8-49FD-8DE2-BF658D3F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7" y="4189250"/>
            <a:ext cx="1928450" cy="1305514"/>
          </a:xfrm>
          <a:prstGeom prst="rect">
            <a:avLst/>
          </a:prstGeom>
        </p:spPr>
      </p:pic>
      <p:sp>
        <p:nvSpPr>
          <p:cNvPr id="82" name="文字方塊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FEFC831E-E3DA-4E06-8F4A-7B94DE74BDE5}"/>
              </a:ext>
            </a:extLst>
          </p:cNvPr>
          <p:cNvSpPr txBox="1"/>
          <p:nvPr/>
        </p:nvSpPr>
        <p:spPr>
          <a:xfrm>
            <a:off x="363028" y="5579948"/>
            <a:ext cx="18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>
                <a:latin typeface="Comic Sans MS" panose="030F0702030302020204" pitchFamily="66" charset="0"/>
              </a:rPr>
              <a:t>Content image</a:t>
            </a:r>
            <a:endParaRPr lang="zh-TW" altLang="en-US" b="1" dirty="0">
              <a:latin typeface="Comic Sans MS" panose="030F0702030302020204" pitchFamily="66" charset="0"/>
            </a:endParaRPr>
          </a:p>
        </p:txBody>
      </p:sp>
      <p:cxnSp>
        <p:nvCxnSpPr>
          <p:cNvPr id="83" name="直線單箭頭接點 82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A5C333-8412-4571-82AC-7394755766EE}"/>
              </a:ext>
            </a:extLst>
          </p:cNvPr>
          <p:cNvCxnSpPr>
            <a:cxnSpLocks/>
          </p:cNvCxnSpPr>
          <p:nvPr/>
        </p:nvCxnSpPr>
        <p:spPr>
          <a:xfrm flipV="1">
            <a:off x="1201883" y="3213064"/>
            <a:ext cx="0" cy="79200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CF24080-9EF0-4B48-BAC4-BE3BC683DC85}"/>
              </a:ext>
            </a:extLst>
          </p:cNvPr>
          <p:cNvCxnSpPr>
            <a:cxnSpLocks/>
          </p:cNvCxnSpPr>
          <p:nvPr/>
        </p:nvCxnSpPr>
        <p:spPr>
          <a:xfrm flipV="1">
            <a:off x="2412773" y="2736628"/>
            <a:ext cx="660517" cy="233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A007984B-E69D-4C08-B5E3-E8D802D6F38D}"/>
              </a:ext>
            </a:extLst>
          </p:cNvPr>
          <p:cNvSpPr txBox="1"/>
          <p:nvPr/>
        </p:nvSpPr>
        <p:spPr>
          <a:xfrm>
            <a:off x="3102945" y="3244334"/>
            <a:ext cx="158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>
                <a:latin typeface="Comic Sans MS" panose="030F0702030302020204" pitchFamily="66" charset="0"/>
              </a:rPr>
              <a:t>Mask image</a:t>
            </a:r>
            <a:endParaRPr lang="zh-TW" altLang="en-US" b="1" dirty="0">
              <a:latin typeface="Comic Sans MS" panose="030F0702030302020204" pitchFamily="66" charset="0"/>
            </a:endParaRPr>
          </a:p>
        </p:txBody>
      </p:sp>
      <p:pic>
        <p:nvPicPr>
          <p:cNvPr id="87" name="圖片 86">
            <a:extLst>
              <a:ext uri="{FF2B5EF4-FFF2-40B4-BE49-F238E27FC236}">
                <a16:creationId xmlns:lc="http://schemas.openxmlformats.org/drawingml/2006/lockedCanvas" xmlns:a16="http://schemas.microsoft.com/office/drawing/2014/main" xmlns="" id="{12E7BE89-4F63-49C5-B827-287666CC8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053593" y="4189250"/>
            <a:ext cx="1446399" cy="1306800"/>
          </a:xfrm>
          <a:prstGeom prst="rect">
            <a:avLst/>
          </a:prstGeom>
        </p:spPr>
      </p:pic>
      <p:sp>
        <p:nvSpPr>
          <p:cNvPr id="88" name="文字方塊 14">
            <a:extLst>
              <a:ext uri="{FF2B5EF4-FFF2-40B4-BE49-F238E27FC236}">
                <a16:creationId xmlns:lc="http://schemas.openxmlformats.org/drawingml/2006/lockedCanvas" xmlns:a16="http://schemas.microsoft.com/office/drawing/2014/main" xmlns="" id="{13FF7AEA-E923-48C3-85DE-A5452597631F}"/>
              </a:ext>
            </a:extLst>
          </p:cNvPr>
          <p:cNvSpPr txBox="1"/>
          <p:nvPr/>
        </p:nvSpPr>
        <p:spPr>
          <a:xfrm>
            <a:off x="2992442" y="5579948"/>
            <a:ext cx="158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>
                <a:latin typeface="Comic Sans MS" panose="030F0702030302020204" pitchFamily="66" charset="0"/>
              </a:rPr>
              <a:t>Style image</a:t>
            </a:r>
            <a:endParaRPr lang="zh-TW" altLang="en-US" b="1" dirty="0">
              <a:latin typeface="Comic Sans MS" panose="030F0702030302020204" pitchFamily="66" charset="0"/>
            </a:endParaRPr>
          </a:p>
        </p:txBody>
      </p:sp>
      <p:sp>
        <p:nvSpPr>
          <p:cNvPr id="90" name="矩形: 圓角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BE2019EC-057C-43D3-BA8C-D02E785CBCD0}"/>
              </a:ext>
            </a:extLst>
          </p:cNvPr>
          <p:cNvSpPr/>
          <p:nvPr/>
        </p:nvSpPr>
        <p:spPr>
          <a:xfrm>
            <a:off x="4932041" y="3507935"/>
            <a:ext cx="1440160" cy="82344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latin typeface="Comic Sans MS" panose="030F0702030302020204" pitchFamily="66" charset="0"/>
              </a:rPr>
              <a:t>Style Transfer</a:t>
            </a:r>
            <a:endParaRPr lang="zh-TW" altLang="en-US" dirty="0">
              <a:latin typeface="Comic Sans MS" panose="030F0702030302020204" pitchFamily="66" charset="0"/>
            </a:endParaRPr>
          </a:p>
        </p:txBody>
      </p:sp>
      <p:pic>
        <p:nvPicPr>
          <p:cNvPr id="92" name="圖片 91">
            <a:extLst>
              <a:ext uri="{FF2B5EF4-FFF2-40B4-BE49-F238E27FC236}">
                <a16:creationId xmlns:lc="http://schemas.openxmlformats.org/drawingml/2006/lockedCanvas" xmlns:a16="http://schemas.microsoft.com/office/drawing/2014/main" xmlns="" id="{627DF440-52AD-4751-BE65-C207438AF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3244334"/>
            <a:ext cx="1929600" cy="1306293"/>
          </a:xfrm>
          <a:prstGeom prst="rect">
            <a:avLst/>
          </a:prstGeom>
        </p:spPr>
      </p:pic>
      <p:cxnSp>
        <p:nvCxnSpPr>
          <p:cNvPr id="94" name="直線單箭頭接點 93">
            <a:extLst>
              <a:ext uri="{FF2B5EF4-FFF2-40B4-BE49-F238E27FC236}">
                <a16:creationId xmlns:lc="http://schemas.openxmlformats.org/drawingml/2006/lockedCanvas" xmlns:a16="http://schemas.microsoft.com/office/drawing/2014/main" xmlns="" id="{9CF24080-9EF0-4B48-BAC4-BE3BC683DC85}"/>
              </a:ext>
            </a:extLst>
          </p:cNvPr>
          <p:cNvCxnSpPr>
            <a:cxnSpLocks/>
          </p:cNvCxnSpPr>
          <p:nvPr/>
        </p:nvCxnSpPr>
        <p:spPr>
          <a:xfrm flipV="1">
            <a:off x="6516216" y="3895141"/>
            <a:ext cx="396000" cy="233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26" y="1935485"/>
            <a:ext cx="1447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弧形接點 15"/>
          <p:cNvCxnSpPr/>
          <p:nvPr/>
        </p:nvCxnSpPr>
        <p:spPr>
          <a:xfrm flipV="1">
            <a:off x="4920289" y="4501109"/>
            <a:ext cx="731831" cy="681795"/>
          </a:xfrm>
          <a:prstGeom prst="curvedConnector2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弧形接點 94"/>
          <p:cNvCxnSpPr/>
          <p:nvPr/>
        </p:nvCxnSpPr>
        <p:spPr>
          <a:xfrm>
            <a:off x="4932041" y="2653712"/>
            <a:ext cx="731831" cy="681795"/>
          </a:xfrm>
          <a:prstGeom prst="curvedConnector2">
            <a:avLst/>
          </a:prstGeom>
          <a:ln w="571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508104" y="4933617"/>
            <a:ext cx="3225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  <a:latin typeface="Comic Sans MS" panose="030F0702030302020204" pitchFamily="66" charset="0"/>
              </a:rPr>
              <a:t>Perceptual Losses for </a:t>
            </a:r>
            <a:endParaRPr lang="en-US" altLang="zh-TW" sz="1400" dirty="0" smtClean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r>
              <a:rPr lang="en-US" altLang="zh-TW" sz="1400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Real-Time </a:t>
            </a:r>
            <a:r>
              <a:rPr lang="en-US" altLang="zh-TW" sz="1400" dirty="0">
                <a:solidFill>
                  <a:srgbClr val="00B050"/>
                </a:solidFill>
                <a:latin typeface="Comic Sans MS" panose="030F0702030302020204" pitchFamily="66" charset="0"/>
              </a:rPr>
              <a:t>Style Transfer  and Super-Resolution</a:t>
            </a:r>
            <a:endParaRPr lang="zh-TW" altLang="en-US" sz="14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36924" y="2905287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 err="1">
                <a:solidFill>
                  <a:srgbClr val="00B050"/>
                </a:solidFill>
                <a:latin typeface="Comic Sans MS" panose="030F0702030302020204" pitchFamily="66" charset="0"/>
              </a:rPr>
              <a:t>Deeplab</a:t>
            </a:r>
            <a:r>
              <a:rPr lang="en-US" altLang="zh-TW" sz="1400" dirty="0">
                <a:solidFill>
                  <a:srgbClr val="00B050"/>
                </a:solidFill>
                <a:latin typeface="Comic Sans MS" panose="030F0702030302020204" pitchFamily="66" charset="0"/>
              </a:rPr>
              <a:t> V3</a:t>
            </a:r>
            <a:endParaRPr lang="zh-TW" altLang="en-US" sz="14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6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smtClean="0">
                <a:latin typeface="Comic Sans MS" panose="030F0702030302020204" pitchFamily="66" charset="0"/>
              </a:rPr>
              <a:t>What we did ?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Training a model </a:t>
            </a:r>
            <a:r>
              <a:rPr lang="en-US" altLang="zh-TW" sz="2400" dirty="0">
                <a:latin typeface="Comic Sans MS" panose="030F0702030302020204" pitchFamily="66" charset="0"/>
              </a:rPr>
              <a:t>for </a:t>
            </a:r>
            <a:r>
              <a:rPr lang="en-US" altLang="zh-TW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segmenting</a:t>
            </a:r>
            <a:r>
              <a:rPr lang="en-US" altLang="zh-TW" sz="2400" dirty="0">
                <a:latin typeface="Comic Sans MS" panose="030F0702030302020204" pitchFamily="66" charset="0"/>
              </a:rPr>
              <a:t> person in a frame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Comic Sans MS" panose="030F0702030302020204" pitchFamily="66" charset="0"/>
              </a:rPr>
              <a:t>A SOP to facilitate our segmentation </a:t>
            </a:r>
            <a:r>
              <a:rPr lang="en-US" altLang="zh-TW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labeling </a:t>
            </a:r>
            <a:r>
              <a:rPr lang="en-US" altLang="zh-TW" sz="2400" dirty="0" smtClean="0">
                <a:latin typeface="Comic Sans MS" panose="030F0702030302020204" pitchFamily="66" charset="0"/>
              </a:rPr>
              <a:t>task </a:t>
            </a:r>
            <a:r>
              <a:rPr lang="en-US" altLang="zh-TW" sz="2000" dirty="0" smtClean="0">
                <a:latin typeface="Comic Sans MS" panose="030F0702030302020204" pitchFamily="66" charset="0"/>
              </a:rPr>
              <a:t>(Auto-Labeling)</a:t>
            </a:r>
            <a:endParaRPr lang="en-US" altLang="zh-TW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Training a model</a:t>
            </a:r>
            <a:r>
              <a:rPr lang="en-US" altLang="zh-TW" sz="2400" dirty="0">
                <a:latin typeface="Comic Sans MS" panose="030F0702030302020204" pitchFamily="66" charset="0"/>
              </a:rPr>
              <a:t> for </a:t>
            </a:r>
            <a:r>
              <a:rPr lang="en-US" altLang="zh-TW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style transfer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Comic Sans MS" panose="030F0702030302020204" pitchFamily="66" charset="0"/>
              </a:rPr>
              <a:t>Python demo scripts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Android App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Comic Sans MS" panose="030F0702030302020204" pitchFamily="66" charset="0"/>
              </a:rPr>
              <a:t>Deploy model computing to </a:t>
            </a:r>
            <a:r>
              <a:rPr lang="en-US" altLang="zh-TW" sz="2400" dirty="0">
                <a:solidFill>
                  <a:srgbClr val="00B050"/>
                </a:solidFill>
                <a:latin typeface="Comic Sans MS" panose="030F0702030302020204" pitchFamily="66" charset="0"/>
              </a:rPr>
              <a:t>cloud</a:t>
            </a:r>
            <a:r>
              <a:rPr lang="en-US" altLang="zh-TW" sz="2400" dirty="0">
                <a:latin typeface="Comic Sans MS" panose="030F0702030302020204" pitchFamily="66" charset="0"/>
              </a:rPr>
              <a:t> (GCP, AWS</a:t>
            </a:r>
            <a:r>
              <a:rPr lang="en-US" altLang="zh-TW" sz="2400" dirty="0" smtClean="0">
                <a:latin typeface="Comic Sans MS" panose="030F0702030302020204" pitchFamily="66" charset="0"/>
              </a:rPr>
              <a:t>)</a:t>
            </a:r>
            <a:endParaRPr lang="en-US" altLang="zh-TW" sz="2400" dirty="0">
              <a:latin typeface="Comic Sans MS" panose="030F0702030302020204" pitchFamily="66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5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smtClean="0">
                <a:latin typeface="Comic Sans MS" panose="030F0702030302020204" pitchFamily="66" charset="0"/>
              </a:rPr>
              <a:t>Outline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zh-CN" sz="2800" b="1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AI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Machine Learning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Deep Learning</a:t>
            </a:r>
          </a:p>
          <a:p>
            <a:pPr lvl="1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CNN</a:t>
            </a:r>
          </a:p>
          <a:p>
            <a:pPr marL="457200" lvl="1" indent="0">
              <a:buNone/>
            </a:pPr>
            <a:endParaRPr lang="en-US" altLang="zh-CN" sz="2400" dirty="0" smtClean="0"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lvl="1" indent="0">
              <a:buNone/>
            </a:pPr>
            <a:endParaRPr lang="en-US" altLang="zh-CN" sz="2400" dirty="0"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CN" sz="2400" dirty="0" smtClean="0"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CN" sz="2400" dirty="0"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CN" sz="2400" dirty="0" smtClean="0"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CN" sz="2800" b="1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AI </a:t>
            </a:r>
            <a:r>
              <a:rPr lang="en-US" altLang="zh-CN" sz="2800" b="1" dirty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school’s final project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Live in your style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Comic Sans MS" panose="030F0702030302020204" pitchFamily="66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0795B4D-5022-4A7F-A01D-8D880B7CDB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99689" y="0"/>
            <a:ext cx="464431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fr-FR" altLang="zh-TW" dirty="0">
                <a:latin typeface="Comic Sans MS" panose="030F0702030302020204" pitchFamily="66" charset="0"/>
              </a:rPr>
              <a:t>Segmentation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D7AB580-2203-4CA1-93D8-E1C7C094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3579"/>
            <a:ext cx="3446303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200" b="1" dirty="0" smtClean="0">
                <a:latin typeface="Comic Sans MS" panose="030F0702030302020204" pitchFamily="66" charset="0"/>
              </a:rPr>
              <a:t>Segmentation-The Training</a:t>
            </a:r>
            <a:endParaRPr lang="en-US" altLang="zh-TW" sz="3200" b="1" dirty="0">
              <a:latin typeface="Comic Sans MS" panose="030F0702030302020204" pitchFamily="66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573B015C-EAD1-4983-9C4E-A556ACB61203}"/>
              </a:ext>
            </a:extLst>
          </p:cNvPr>
          <p:cNvSpPr txBox="1"/>
          <p:nvPr/>
        </p:nvSpPr>
        <p:spPr>
          <a:xfrm>
            <a:off x="251519" y="2548468"/>
            <a:ext cx="4968553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mic Sans MS" panose="030F0702030302020204" pitchFamily="66" charset="0"/>
              </a:rPr>
              <a:t>Dataset (2 class, person and background):</a:t>
            </a:r>
          </a:p>
          <a:p>
            <a:pPr lvl="1" fontAlgn="base">
              <a:lnSpc>
                <a:spcPct val="90000"/>
              </a:lnSpc>
              <a:spcAft>
                <a:spcPts val="600"/>
              </a:spcAft>
            </a:pPr>
            <a:r>
              <a:rPr lang="en-US" altLang="zh-TW" sz="2000" dirty="0">
                <a:latin typeface="Comic Sans MS" panose="030F0702030302020204" pitchFamily="66" charset="0"/>
              </a:rPr>
              <a:t>coco2017_person</a:t>
            </a:r>
          </a:p>
          <a:p>
            <a:pPr marL="80010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mic Sans MS" panose="030F0702030302020204" pitchFamily="66" charset="0"/>
              </a:rPr>
              <a:t>Train : 64,115</a:t>
            </a:r>
          </a:p>
          <a:p>
            <a:pPr marL="80010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mic Sans MS" panose="030F0702030302020204" pitchFamily="66" charset="0"/>
              </a:rPr>
              <a:t>Validation : 2,693</a:t>
            </a:r>
          </a:p>
          <a:p>
            <a:pPr lvl="1" fontAlgn="base">
              <a:lnSpc>
                <a:spcPct val="90000"/>
              </a:lnSpc>
              <a:spcAft>
                <a:spcPts val="600"/>
              </a:spcAft>
            </a:pPr>
            <a:r>
              <a:rPr lang="en-US" altLang="zh-TW" sz="2000" b="1" dirty="0">
                <a:solidFill>
                  <a:srgbClr val="00B050"/>
                </a:solidFill>
                <a:latin typeface="Comic Sans MS" panose="030F0702030302020204" pitchFamily="66" charset="0"/>
              </a:rPr>
              <a:t>Prepare our own dataset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altLang="zh-TW" sz="2000" dirty="0">
              <a:latin typeface="Comic Sans MS" panose="030F0702030302020204" pitchFamily="66" charset="0"/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Comic Sans MS" panose="030F0702030302020204" pitchFamily="66" charset="0"/>
              </a:rPr>
              <a:t>Crop size (Model input size) : </a:t>
            </a:r>
            <a:r>
              <a:rPr lang="en-US" altLang="zh-TW" sz="1600" dirty="0">
                <a:latin typeface="Comic Sans MS" panose="030F0702030302020204" pitchFamily="66" charset="0"/>
              </a:rPr>
              <a:t>513x513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Comic Sans MS" panose="030F0702030302020204" pitchFamily="66" charset="0"/>
              </a:rPr>
              <a:t>Output stride : 16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Comic Sans MS" panose="030F0702030302020204" pitchFamily="66" charset="0"/>
              </a:rPr>
              <a:t>Batch size : 24</a:t>
            </a:r>
          </a:p>
        </p:txBody>
      </p:sp>
      <p:pic>
        <p:nvPicPr>
          <p:cNvPr id="12" name="圖片 11" descr="一張含有 草, 樹, 室外, 飛盤 的圖片&#10;&#10;自動產生的描述">
            <a:extLst>
              <a:ext uri="{FF2B5EF4-FFF2-40B4-BE49-F238E27FC236}">
                <a16:creationId xmlns="" xmlns:a16="http://schemas.microsoft.com/office/drawing/2014/main" id="{AC8F5448-0467-4251-BCD3-3C8D9ED369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95" y="1700808"/>
            <a:ext cx="2107890" cy="18689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326AB666-E3B3-4A83-9598-D01C14F9E8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23" y="1700807"/>
            <a:ext cx="2110866" cy="1868995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="" xmlns:a16="http://schemas.microsoft.com/office/drawing/2014/main" id="{928EE0A4-AA8F-4025-B355-782721269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10688"/>
              </p:ext>
            </p:extLst>
          </p:nvPr>
        </p:nvGraphicFramePr>
        <p:xfrm>
          <a:off x="4699954" y="3789040"/>
          <a:ext cx="4243779" cy="2643196"/>
        </p:xfrm>
        <a:graphic>
          <a:graphicData uri="http://schemas.openxmlformats.org/drawingml/2006/table">
            <a:tbl>
              <a:tblPr/>
              <a:tblGrid>
                <a:gridCol w="1363459">
                  <a:extLst>
                    <a:ext uri="{9D8B030D-6E8A-4147-A177-3AD203B41FA5}">
                      <a16:colId xmlns="" xmlns:a16="http://schemas.microsoft.com/office/drawing/2014/main" val="234835762"/>
                    </a:ext>
                  </a:extLst>
                </a:gridCol>
                <a:gridCol w="1584176">
                  <a:extLst>
                    <a:ext uri="{9D8B030D-6E8A-4147-A177-3AD203B41FA5}">
                      <a16:colId xmlns="" xmlns:a16="http://schemas.microsoft.com/office/drawing/2014/main" val="603907243"/>
                    </a:ext>
                  </a:extLst>
                </a:gridCol>
                <a:gridCol w="1296144">
                  <a:extLst>
                    <a:ext uri="{9D8B030D-6E8A-4147-A177-3AD203B41FA5}">
                      <a16:colId xmlns="" xmlns:a16="http://schemas.microsoft.com/office/drawing/2014/main" val="770370796"/>
                    </a:ext>
                  </a:extLst>
                </a:gridCol>
              </a:tblGrid>
              <a:tr h="3920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</a:rPr>
                        <a:t>Depth multiplier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Number of steps</a:t>
                      </a:r>
                      <a:endParaRPr 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mIOU1.0</a:t>
                      </a:r>
                      <a:endParaRPr 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35112878"/>
                  </a:ext>
                </a:extLst>
              </a:tr>
              <a:tr h="52202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1" i="0" u="none" strike="noStrike" dirty="0">
                          <a:solidFill>
                            <a:srgbClr val="0000FF"/>
                          </a:solidFill>
                          <a:effectLst/>
                          <a:latin typeface="Comic Sans MS" panose="030F0702030302020204" pitchFamily="66" charset="0"/>
                        </a:rPr>
                        <a:t>0.3</a:t>
                      </a:r>
                      <a:endParaRPr lang="zh-TW" alt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550,000</a:t>
                      </a:r>
                      <a:endParaRPr lang="zh-TW" alt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0.791756868</a:t>
                      </a:r>
                      <a:endParaRPr lang="zh-TW" alt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55011990"/>
                  </a:ext>
                </a:extLst>
              </a:tr>
              <a:tr h="522023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FF"/>
                          </a:solidFill>
                          <a:effectLst/>
                          <a:latin typeface="Comic Sans MS" panose="030F0702030302020204" pitchFamily="66" charset="0"/>
                        </a:rPr>
                        <a:t>0.5</a:t>
                      </a:r>
                      <a:endParaRPr lang="en-US" sz="1500" dirty="0">
                        <a:effectLst/>
                        <a:latin typeface="Comic Sans MS" panose="030F0702030302020204" pitchFamily="66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mic Sans MS" panose="030F0702030302020204" pitchFamily="66" charset="0"/>
                        </a:rPr>
                        <a:t/>
                      </a:r>
                      <a:br>
                        <a:rPr lang="en-US" sz="1500" dirty="0">
                          <a:effectLst/>
                          <a:latin typeface="Comic Sans MS" panose="030F0702030302020204" pitchFamily="66" charset="0"/>
                        </a:rPr>
                      </a:br>
                      <a:r>
                        <a:rPr lang="en-US" sz="1300" b="1" i="0" u="none" strike="noStrike" dirty="0">
                          <a:solidFill>
                            <a:srgbClr val="134F5C"/>
                          </a:solidFill>
                          <a:effectLst/>
                          <a:latin typeface="Comic Sans MS" panose="030F0702030302020204" pitchFamily="66" charset="0"/>
                        </a:rPr>
                        <a:t>+547 our labeled images</a:t>
                      </a:r>
                      <a:endParaRPr 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6254" marR="76254" marT="38127" marB="38127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856,000</a:t>
                      </a:r>
                      <a:endParaRPr lang="zh-TW" alt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0.820989251</a:t>
                      </a:r>
                      <a:endParaRPr lang="zh-TW" alt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28265153"/>
                  </a:ext>
                </a:extLst>
              </a:tr>
              <a:tr h="52202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1,000,000</a:t>
                      </a:r>
                      <a:endParaRPr lang="zh-TW" alt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</a:rPr>
                        <a:t>0.8215</a:t>
                      </a:r>
                      <a:endParaRPr lang="zh-TW" altLang="en-US" sz="1500" b="1" dirty="0">
                        <a:solidFill>
                          <a:srgbClr val="FF0000"/>
                        </a:solidFill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0021264"/>
                  </a:ext>
                </a:extLst>
              </a:tr>
              <a:tr h="52202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1" i="0" u="none" strike="noStrike" dirty="0">
                          <a:solidFill>
                            <a:srgbClr val="0000FF"/>
                          </a:solidFill>
                          <a:effectLst/>
                          <a:latin typeface="Comic Sans MS" panose="030F0702030302020204" pitchFamily="66" charset="0"/>
                        </a:rPr>
                        <a:t>1.0</a:t>
                      </a:r>
                      <a:endParaRPr lang="zh-TW" alt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500,000</a:t>
                      </a:r>
                      <a:endParaRPr lang="zh-TW" altLang="en-US" sz="150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mic Sans MS" panose="030F0702030302020204" pitchFamily="66" charset="0"/>
                        </a:rPr>
                        <a:t>0.830970168</a:t>
                      </a:r>
                      <a:endParaRPr lang="zh-TW" altLang="en-US" sz="1500" dirty="0">
                        <a:effectLst/>
                        <a:latin typeface="Comic Sans MS" panose="030F0702030302020204" pitchFamily="66" charset="0"/>
                      </a:endParaRPr>
                    </a:p>
                  </a:txBody>
                  <a:tcPr marL="79432" marR="79432" marT="79432" marB="79432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841537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3697E935-DA10-42EE-BEC4-C98FD7009D01}"/>
              </a:ext>
            </a:extLst>
          </p:cNvPr>
          <p:cNvSpPr txBox="1"/>
          <p:nvPr/>
        </p:nvSpPr>
        <p:spPr>
          <a:xfrm>
            <a:off x="6267514" y="142113"/>
            <a:ext cx="1178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Comic Sans MS" panose="030F0702030302020204" pitchFamily="66" charset="0"/>
              </a:rPr>
              <a:t>DM 0.3</a:t>
            </a:r>
            <a:endParaRPr lang="zh-TW" altLang="en-US" sz="2000" b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CDC8CB72-ACF1-4B84-B0BB-5A4D66452715}"/>
              </a:ext>
            </a:extLst>
          </p:cNvPr>
          <p:cNvSpPr txBox="1"/>
          <p:nvPr/>
        </p:nvSpPr>
        <p:spPr>
          <a:xfrm>
            <a:off x="1852679" y="3524310"/>
            <a:ext cx="1178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Comic Sans MS" panose="030F0702030302020204" pitchFamily="66" charset="0"/>
              </a:rPr>
              <a:t>DM 0.5</a:t>
            </a:r>
            <a:endParaRPr lang="zh-TW" altLang="en-US" sz="2000" b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D9781528-991C-40AF-BE5C-F38D29D8A6EA}"/>
              </a:ext>
            </a:extLst>
          </p:cNvPr>
          <p:cNvSpPr txBox="1"/>
          <p:nvPr/>
        </p:nvSpPr>
        <p:spPr>
          <a:xfrm>
            <a:off x="6159162" y="3524310"/>
            <a:ext cx="1178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Comic Sans MS" panose="030F0702030302020204" pitchFamily="66" charset="0"/>
              </a:rPr>
              <a:t>DM 1.0</a:t>
            </a:r>
            <a:endParaRPr lang="zh-TW" altLang="en-US" sz="2000" b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1" name="告別月光族！八個存錢的小方法">
            <a:hlinkClick r:id="" action="ppaction://media"/>
            <a:extLst>
              <a:ext uri="{FF2B5EF4-FFF2-40B4-BE49-F238E27FC236}">
                <a16:creationId xmlns="" xmlns:a16="http://schemas.microsoft.com/office/drawing/2014/main" id="{2775CABF-2C4E-4988-B7F1-AA3D4CC739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3006" y="591131"/>
            <a:ext cx="3607733" cy="2705800"/>
          </a:xfrm>
          <a:prstGeom prst="rect">
            <a:avLst/>
          </a:prstGeom>
        </p:spPr>
      </p:pic>
      <p:pic>
        <p:nvPicPr>
          <p:cNvPr id="8" name="result_dm30_17.02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96873" y="710968"/>
            <a:ext cx="4320000" cy="2430000"/>
          </a:xfrm>
          <a:prstGeom prst="rect">
            <a:avLst/>
          </a:prstGeom>
        </p:spPr>
      </p:pic>
      <p:pic>
        <p:nvPicPr>
          <p:cNvPr id="9" name="result_dm50_LIYS_19.52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6873" y="3924420"/>
            <a:ext cx="4320000" cy="2430000"/>
          </a:xfrm>
          <a:prstGeom prst="rect">
            <a:avLst/>
          </a:prstGeom>
        </p:spPr>
      </p:pic>
      <p:pic>
        <p:nvPicPr>
          <p:cNvPr id="10" name="result_dm100_29.09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96873" y="3924420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1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1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1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TW" sz="4000" dirty="0">
                <a:latin typeface="Comic Sans MS" panose="030F0702030302020204" pitchFamily="66" charset="0"/>
              </a:rPr>
              <a:t>Auto-Labeling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51521" y="2005704"/>
            <a:ext cx="1311824" cy="1437497"/>
            <a:chOff x="1416508" y="2570133"/>
            <a:chExt cx="1383476" cy="154854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712" y="2570133"/>
              <a:ext cx="775740" cy="77574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16508" y="3380011"/>
              <a:ext cx="138347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b="1" dirty="0" err="1">
                  <a:solidFill>
                    <a:srgbClr val="00206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Deeplab</a:t>
              </a:r>
              <a:r>
                <a:rPr lang="en-US" altLang="zh-TW" sz="1400" b="1" dirty="0">
                  <a:solidFill>
                    <a:srgbClr val="00206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 v3</a:t>
              </a:r>
            </a:p>
            <a:p>
              <a:pPr algn="ctr"/>
              <a:r>
                <a:rPr lang="en-US" altLang="zh-TW" sz="1400" b="1" dirty="0">
                  <a:solidFill>
                    <a:srgbClr val="002060"/>
                  </a:solidFill>
                  <a:latin typeface="Comic Sans MS" panose="030F0702030302020204" pitchFamily="66" charset="0"/>
                  <a:ea typeface="微軟正黑體" panose="020B0604030504040204" pitchFamily="34" charset="-120"/>
                </a:rPr>
                <a:t>Model</a:t>
              </a:r>
              <a:endParaRPr lang="zh-TW" altLang="en-US" sz="1400" b="1" dirty="0">
                <a:solidFill>
                  <a:srgbClr val="002060"/>
                </a:solidFill>
                <a:latin typeface="Comic Sans MS" panose="030F0702030302020204" pitchFamily="66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16992"/>
            <a:ext cx="135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04" y="1934170"/>
            <a:ext cx="1350001" cy="18000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1944565"/>
            <a:ext cx="13578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68" y="2459307"/>
            <a:ext cx="457240" cy="60965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57" y="4789420"/>
            <a:ext cx="2105529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123603"/>
            <a:ext cx="457240" cy="609653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12" y="4687083"/>
            <a:ext cx="1357897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ãtfrecord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75" y="4973495"/>
            <a:ext cx="1288976" cy="90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單箭頭接點 14"/>
          <p:cNvCxnSpPr/>
          <p:nvPr/>
        </p:nvCxnSpPr>
        <p:spPr>
          <a:xfrm>
            <a:off x="3188684" y="2780928"/>
            <a:ext cx="2349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273121" y="2780513"/>
            <a:ext cx="2349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7217337" y="2780928"/>
            <a:ext cx="2349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3145052" y="5428428"/>
            <a:ext cx="2349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4211960" y="5440302"/>
            <a:ext cx="2349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6300192" y="5440302"/>
            <a:ext cx="23498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670704" y="3769876"/>
            <a:ext cx="1064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Own data</a:t>
            </a:r>
          </a:p>
          <a:p>
            <a:pPr algn="ctr"/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.jpg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35884" y="3841303"/>
            <a:ext cx="10642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mask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8104" y="3769876"/>
            <a:ext cx="1945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Use </a:t>
            </a:r>
            <a:r>
              <a:rPr lang="en-US" altLang="zh-TW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skimage</a:t>
            </a:r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API </a:t>
            </a:r>
            <a:endParaRPr lang="en-US" altLang="zh-TW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to find </a:t>
            </a:r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contours 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87762" y="6290156"/>
            <a:ext cx="12960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Handmade adjust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5576" y="4365104"/>
            <a:ext cx="129600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>
                <a:latin typeface="Comic Sans MS" panose="030F0702030302020204" pitchFamily="66" charset="0"/>
                <a:ea typeface="微軟正黑體" panose="020B0604030504040204" pitchFamily="34" charset="-120"/>
              </a:rPr>
              <a:t>Labelme</a:t>
            </a:r>
            <a:endParaRPr lang="zh-TW" altLang="en-US" dirty="0"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739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760BFC3-FAC1-4777-9DD9-8BE94177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206" y="283712"/>
            <a:ext cx="3495794" cy="1657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200" b="1" dirty="0" smtClean="0">
                <a:latin typeface="Comic Sans MS" panose="030F0702030302020204" pitchFamily="66" charset="0"/>
              </a:rPr>
              <a:t>Style Transfer-</a:t>
            </a:r>
            <a:br>
              <a:rPr lang="en-US" altLang="zh-TW" sz="3200" b="1" dirty="0" smtClean="0">
                <a:latin typeface="Comic Sans MS" panose="030F0702030302020204" pitchFamily="66" charset="0"/>
              </a:rPr>
            </a:br>
            <a:r>
              <a:rPr lang="en-US" altLang="zh-TW" sz="3200" b="1" dirty="0" smtClean="0">
                <a:latin typeface="Comic Sans MS" panose="030F0702030302020204" pitchFamily="66" charset="0"/>
              </a:rPr>
              <a:t>The </a:t>
            </a:r>
            <a:r>
              <a:rPr lang="en-US" altLang="zh-TW" sz="3200" b="1" dirty="0">
                <a:latin typeface="Comic Sans MS" panose="030F0702030302020204" pitchFamily="66" charset="0"/>
              </a:rPr>
              <a:t>Training</a:t>
            </a:r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="" xmlns:a16="http://schemas.microsoft.com/office/drawing/2014/main" id="{3797F3CC-FE11-499F-866C-DAD6A02CC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6" r="-2" b="37729"/>
          <a:stretch/>
        </p:blipFill>
        <p:spPr>
          <a:xfrm>
            <a:off x="0" y="-1"/>
            <a:ext cx="2789813" cy="2225041"/>
          </a:xfrm>
          <a:prstGeom prst="rect">
            <a:avLst/>
          </a:prstGeom>
        </p:spPr>
      </p:pic>
      <p:pic>
        <p:nvPicPr>
          <p:cNvPr id="7" name="圖片 6" descr="一張含有 畫畫 的圖片&#10;&#10;自動產生的描述">
            <a:extLst>
              <a:ext uri="{FF2B5EF4-FFF2-40B4-BE49-F238E27FC236}">
                <a16:creationId xmlns="" xmlns:a16="http://schemas.microsoft.com/office/drawing/2014/main" id="{E618F24C-73F1-4907-8D16-FED8945E95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8" r="-3" b="29938"/>
          <a:stretch/>
        </p:blipFill>
        <p:spPr>
          <a:xfrm>
            <a:off x="2858392" y="-16426"/>
            <a:ext cx="2789814" cy="2267032"/>
          </a:xfrm>
          <a:prstGeom prst="rect">
            <a:avLst/>
          </a:prstGeom>
        </p:spPr>
      </p:pic>
      <p:pic>
        <p:nvPicPr>
          <p:cNvPr id="9" name="圖片 8" descr="一張含有 建築物 的圖片&#10;&#10;自動產生的描述">
            <a:extLst>
              <a:ext uri="{FF2B5EF4-FFF2-40B4-BE49-F238E27FC236}">
                <a16:creationId xmlns="" xmlns:a16="http://schemas.microsoft.com/office/drawing/2014/main" id="{F7CCA9DE-83CC-4161-AF8F-6DF82E17ED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" r="-3" b="23105"/>
          <a:stretch/>
        </p:blipFill>
        <p:spPr>
          <a:xfrm>
            <a:off x="15" y="2316480"/>
            <a:ext cx="2789797" cy="22086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FCDD6D1-5D93-4BDE-9150-2DD7581890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r="5493" b="3"/>
          <a:stretch/>
        </p:blipFill>
        <p:spPr>
          <a:xfrm>
            <a:off x="2858392" y="2316481"/>
            <a:ext cx="2789811" cy="2208617"/>
          </a:xfrm>
          <a:prstGeom prst="rect">
            <a:avLst/>
          </a:prstGeom>
        </p:spPr>
      </p:pic>
      <p:pic>
        <p:nvPicPr>
          <p:cNvPr id="13" name="圖片 12" descr="一張含有 桌, 草 的圖片&#10;&#10;自動產生的描述">
            <a:extLst>
              <a:ext uri="{FF2B5EF4-FFF2-40B4-BE49-F238E27FC236}">
                <a16:creationId xmlns="" xmlns:a16="http://schemas.microsoft.com/office/drawing/2014/main" id="{E323647E-B05A-4D73-83D1-D3F5706700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9" r="-4" b="27080"/>
          <a:stretch/>
        </p:blipFill>
        <p:spPr>
          <a:xfrm>
            <a:off x="1" y="4616536"/>
            <a:ext cx="2789811" cy="224146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58694399-2FB4-467A-AE68-7F436F7A07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-4" b="3129"/>
          <a:stretch/>
        </p:blipFill>
        <p:spPr>
          <a:xfrm>
            <a:off x="2858392" y="4607395"/>
            <a:ext cx="2789814" cy="22506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E2DF9DD1-482C-4928-A1E0-DAAC22E6EE1D}"/>
              </a:ext>
            </a:extLst>
          </p:cNvPr>
          <p:cNvSpPr txBox="1"/>
          <p:nvPr/>
        </p:nvSpPr>
        <p:spPr>
          <a:xfrm>
            <a:off x="5915502" y="1941327"/>
            <a:ext cx="2999898" cy="2583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mic Sans MS" panose="030F0702030302020204" pitchFamily="66" charset="0"/>
              </a:rPr>
              <a:t>Dataset :</a:t>
            </a:r>
          </a:p>
          <a:p>
            <a:pPr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Comic Sans MS" panose="030F0702030302020204" pitchFamily="66" charset="0"/>
              </a:rPr>
              <a:t>COCO 2014</a:t>
            </a:r>
          </a:p>
          <a:p>
            <a:pPr marL="571500" lvl="1" fontAlgn="base">
              <a:lnSpc>
                <a:spcPct val="90000"/>
              </a:lnSpc>
              <a:spcAft>
                <a:spcPts val="600"/>
              </a:spcAft>
            </a:pPr>
            <a:r>
              <a:rPr lang="en-US" altLang="zh-TW" sz="2000" dirty="0">
                <a:latin typeface="Comic Sans MS" panose="030F0702030302020204" pitchFamily="66" charset="0"/>
              </a:rPr>
              <a:t>Train : 82,783</a:t>
            </a:r>
            <a:endParaRPr lang="en-US" altLang="zh-TW" sz="2000" b="1" dirty="0">
              <a:latin typeface="Comic Sans MS" panose="030F0702030302020204" pitchFamily="66" charset="0"/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600" dirty="0">
              <a:latin typeface="Comic Sans MS" panose="030F0702030302020204" pitchFamily="66" charset="0"/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omic Sans MS" panose="030F0702030302020204" pitchFamily="66" charset="0"/>
              </a:rPr>
              <a:t>Image size : 320x320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omic Sans MS" panose="030F0702030302020204" pitchFamily="66" charset="0"/>
              </a:rPr>
              <a:t>Batch size : 4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omic Sans MS" panose="030F0702030302020204" pitchFamily="66" charset="0"/>
              </a:rPr>
              <a:t>Epoch : 5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="" xmlns:a16="http://schemas.microsoft.com/office/drawing/2014/main" id="{3BC9B9D0-E12F-441F-AD65-4DBDBC6352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502" y="4581468"/>
            <a:ext cx="2502408" cy="22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BD75672-55A0-49C9-9308-1A023F9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TW" sz="4000" dirty="0">
                <a:latin typeface="Comic Sans MS" panose="030F0702030302020204" pitchFamily="66" charset="0"/>
              </a:rPr>
              <a:t>Training</a:t>
            </a:r>
            <a:r>
              <a:rPr lang="en-US" altLang="zh-TW" sz="3200" b="1" dirty="0">
                <a:latin typeface="Comic Sans MS" panose="030F0702030302020204" pitchFamily="66" charset="0"/>
              </a:rPr>
              <a:t> </a:t>
            </a:r>
            <a:r>
              <a:rPr lang="en-US" altLang="zh-TW" sz="4000" dirty="0">
                <a:latin typeface="Comic Sans MS" panose="030F0702030302020204" pitchFamily="66" charset="0"/>
              </a:rPr>
              <a:t>Results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82" y="2348811"/>
            <a:ext cx="1946734" cy="172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87" y="2348811"/>
            <a:ext cx="1946734" cy="172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91" y="2352545"/>
            <a:ext cx="1946735" cy="172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83" y="4718878"/>
            <a:ext cx="1946734" cy="172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87" y="4723019"/>
            <a:ext cx="1946734" cy="172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" y="4718878"/>
            <a:ext cx="1946734" cy="172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91" y="4722612"/>
            <a:ext cx="1946735" cy="172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2074683"/>
            <a:ext cx="2233266" cy="198233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167035" y="1979479"/>
            <a:ext cx="91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n w="0"/>
                <a:latin typeface="Comic Sans MS" panose="030F0702030302020204" pitchFamily="66" charset="0"/>
              </a:rPr>
              <a:t>Candy</a:t>
            </a:r>
            <a:endParaRPr lang="zh-TW" altLang="en-US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53440" y="1987354"/>
            <a:ext cx="91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n w="0"/>
                <a:latin typeface="Comic Sans MS" panose="030F0702030302020204" pitchFamily="66" charset="0"/>
              </a:rPr>
              <a:t>Cubist</a:t>
            </a:r>
            <a:endParaRPr lang="zh-TW" altLang="en-US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37741" y="1987354"/>
            <a:ext cx="91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n w="0"/>
                <a:latin typeface="Comic Sans MS" panose="030F0702030302020204" pitchFamily="66" charset="0"/>
              </a:rPr>
              <a:t>Starry</a:t>
            </a:r>
            <a:endParaRPr lang="zh-TW" altLang="en-US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1560" y="4349546"/>
            <a:ext cx="128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n w="0"/>
                <a:latin typeface="Comic Sans MS" panose="030F0702030302020204" pitchFamily="66" charset="0"/>
              </a:rPr>
              <a:t>Feathers</a:t>
            </a:r>
            <a:endParaRPr lang="zh-TW" altLang="en-US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167035" y="4353280"/>
            <a:ext cx="91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n w="0"/>
                <a:latin typeface="Comic Sans MS" panose="030F0702030302020204" pitchFamily="66" charset="0"/>
              </a:rPr>
              <a:t>Mosaic</a:t>
            </a:r>
            <a:endParaRPr lang="zh-TW" altLang="en-US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209422" y="4345812"/>
            <a:ext cx="116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n w="0"/>
                <a:latin typeface="Comic Sans MS" panose="030F0702030302020204" pitchFamily="66" charset="0"/>
              </a:rPr>
              <a:t>Scream</a:t>
            </a:r>
            <a:endParaRPr lang="zh-TW" altLang="en-US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37741" y="4345812"/>
            <a:ext cx="91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n w="0"/>
                <a:latin typeface="Comic Sans MS" panose="030F0702030302020204" pitchFamily="66" charset="0"/>
              </a:rPr>
              <a:t>Wave</a:t>
            </a:r>
            <a:endParaRPr lang="zh-TW" altLang="en-US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6218" y="1705351"/>
            <a:ext cx="107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n w="0"/>
                <a:solidFill>
                  <a:srgbClr val="FF0000"/>
                </a:solidFill>
                <a:latin typeface="Comic Sans MS" panose="030F0702030302020204" pitchFamily="66" charset="0"/>
              </a:rPr>
              <a:t>Original</a:t>
            </a:r>
            <a:endParaRPr lang="zh-TW" altLang="en-US" dirty="0">
              <a:ln w="0"/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2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80807" y="0"/>
            <a:ext cx="326319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Comic Sans MS" panose="030F0702030302020204" pitchFamily="66" charset="0"/>
              </a:rPr>
              <a:t>Android App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457200" indent="-457200"/>
            <a:r>
              <a:rPr lang="en-US" altLang="zh-TW" sz="2400" dirty="0" smtClean="0">
                <a:latin typeface="Comic Sans MS" panose="030F0702030302020204" pitchFamily="66" charset="0"/>
              </a:rPr>
              <a:t>Offline </a:t>
            </a:r>
            <a:r>
              <a:rPr lang="en-US" altLang="zh-TW" sz="2400" dirty="0">
                <a:latin typeface="Comic Sans MS" panose="030F0702030302020204" pitchFamily="66" charset="0"/>
              </a:rPr>
              <a:t>inference (</a:t>
            </a:r>
            <a:r>
              <a:rPr lang="en-US" altLang="zh-TW" sz="2400" dirty="0" err="1">
                <a:latin typeface="Comic Sans MS" panose="030F0702030302020204" pitchFamily="66" charset="0"/>
              </a:rPr>
              <a:t>tflite</a:t>
            </a:r>
            <a:r>
              <a:rPr lang="en-US" altLang="zh-TW" sz="2400" dirty="0" smtClean="0">
                <a:latin typeface="Comic Sans MS" panose="030F0702030302020204" pitchFamily="66" charset="0"/>
              </a:rPr>
              <a:t>)</a:t>
            </a:r>
            <a:endParaRPr lang="en-US" altLang="zh-TW" sz="2400" dirty="0">
              <a:latin typeface="Comic Sans MS" panose="030F0702030302020204" pitchFamily="66" charset="0"/>
            </a:endParaRPr>
          </a:p>
          <a:p>
            <a:pPr marL="457200" indent="-457200"/>
            <a:r>
              <a:rPr lang="en-US" altLang="zh-TW" sz="2400" dirty="0">
                <a:latin typeface="Comic Sans MS" panose="030F0702030302020204" pitchFamily="66" charset="0"/>
              </a:rPr>
              <a:t>Cloud inference</a:t>
            </a:r>
            <a:endParaRPr lang="zh-TW" altLang="en-US" sz="2400" dirty="0">
              <a:latin typeface="Comic Sans MS" panose="030F0702030302020204" pitchFamily="66" charset="0"/>
            </a:endParaRPr>
          </a:p>
          <a:p>
            <a:pPr marL="685800" lvl="1"/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9" name="Picture 2" descr="https://lh4.googleusercontent.com/SWDdnxUVLGJmGEsfZM8Q27CAzV0hHLLIhAKFZpWkJEXP96U0T16iQXXlqMzIGhcISsv2L3Lpf2wcjFs2xJn4KLTZdTlACCSPa65muGbjFZWMmEYOwAfrV5tkn1jhKLrz5a0-8yUU7Aw">
            <a:extLst>
              <a:ext uri="{FF2B5EF4-FFF2-40B4-BE49-F238E27FC236}">
                <a16:creationId xmlns="" xmlns:a16="http://schemas.microsoft.com/office/drawing/2014/main" id="{26AB6907-E71E-492E-8A89-19041ED7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" y="2755603"/>
            <a:ext cx="1812863" cy="3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https://lh3.googleusercontent.com/7xo6V7yjW4MgHbi7CcGA2pyg9P1AovKeU93S7wnSomEc6lefZzJlVLNOmjGn-lNXT-Qw4EOJq_Hs5Xb_M6NqBAY35AUt779y_eidFuFgjjUSpOpnDcz-bRkp-f6J5DTlPQSIGXKDT30">
            <a:extLst>
              <a:ext uri="{FF2B5EF4-FFF2-40B4-BE49-F238E27FC236}">
                <a16:creationId xmlns="" xmlns:a16="http://schemas.microsoft.com/office/drawing/2014/main" id="{F94567A5-D632-4112-A7F3-520678D2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13" y="2749332"/>
            <a:ext cx="1812863" cy="3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lh5.googleusercontent.com/F9RcWj6mEQ9OaHtydvHl3O-sb0sZv8gg0P7Sm7xUpbmdMY6LYeLu-_pUrZ0VXb0YacT7WrXkdp0_w97ZlsRq-zo_uUe-8pfBlWQHAfY3NqTvJL7WS6tiY7TFEDjUp0_1WI8yR88Vecc">
            <a:extLst>
              <a:ext uri="{FF2B5EF4-FFF2-40B4-BE49-F238E27FC236}">
                <a16:creationId xmlns="" xmlns:a16="http://schemas.microsoft.com/office/drawing/2014/main" id="{8DC6393E-7004-4CC8-905D-C8D7EC343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65" y="2749330"/>
            <a:ext cx="1812863" cy="3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DD327CE6-E5CE-4B83-9B55-DF11F75386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97" y="860915"/>
            <a:ext cx="2796211" cy="5592421"/>
          </a:xfrm>
          <a:prstGeom prst="rect">
            <a:avLst/>
          </a:prstGeom>
        </p:spPr>
      </p:pic>
      <p:sp>
        <p:nvSpPr>
          <p:cNvPr id="4" name="笑臉 3"/>
          <p:cNvSpPr/>
          <p:nvPr/>
        </p:nvSpPr>
        <p:spPr>
          <a:xfrm>
            <a:off x="6125236" y="2924944"/>
            <a:ext cx="679012" cy="660173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82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987824" y="2996952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latin typeface="Comic Sans MS" panose="030F0702030302020204" pitchFamily="66" charset="0"/>
              </a:rPr>
              <a:t>THANK YOU</a:t>
            </a:r>
            <a:endParaRPr lang="zh-TW" altLang="en-US" sz="36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149080"/>
            <a:ext cx="9144000" cy="1296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421687" cy="1362075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Artificial Intelligence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smtClean="0">
                <a:latin typeface="Comic Sans MS" panose="030F0702030302020204" pitchFamily="66" charset="0"/>
              </a:rPr>
              <a:t>What is AI ?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Artificial Intelligence</a:t>
            </a:r>
            <a:r>
              <a:rPr lang="zh-TW" altLang="en-US" sz="24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4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8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  <a:hlinkClick r:id="rId3"/>
              </a:rPr>
              <a:t>人工智慧</a:t>
            </a:r>
            <a:r>
              <a:rPr lang="en-US" altLang="zh-TW" sz="18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  <a:hlinkClick r:id="rId3"/>
              </a:rPr>
              <a:t>? </a:t>
            </a:r>
            <a:r>
              <a:rPr lang="zh-TW" altLang="en-US" sz="18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  <a:hlinkClick r:id="rId3"/>
              </a:rPr>
              <a:t>工人智慧</a:t>
            </a:r>
            <a:r>
              <a:rPr lang="en-US" altLang="zh-TW" sz="18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  <a:hlinkClick r:id="rId3"/>
              </a:rPr>
              <a:t>?</a:t>
            </a:r>
            <a:r>
              <a:rPr lang="en-US" altLang="zh-TW" sz="24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r>
              <a:rPr lang="en-US" altLang="zh-TW" sz="2400" dirty="0" smtClean="0">
                <a:solidFill>
                  <a:srgbClr val="00B05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Everybody </a:t>
            </a:r>
            <a:r>
              <a:rPr lang="en-US" altLang="zh-TW" sz="2400" dirty="0">
                <a:solidFill>
                  <a:srgbClr val="00B05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talks about it. Only some really know how to do it</a:t>
            </a:r>
            <a:r>
              <a:rPr lang="en-US" altLang="zh-TW" sz="2400" dirty="0" smtClean="0">
                <a:solidFill>
                  <a:srgbClr val="00B05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  <a:p>
            <a:endParaRPr lang="en-US" altLang="zh-TW" sz="2400" dirty="0" smtClean="0">
              <a:solidFill>
                <a:srgbClr val="00B050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buNone/>
            </a:pPr>
            <a:endParaRPr lang="en-US" altLang="zh-TW" sz="2000" dirty="0" smtClean="0"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B050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4</a:t>
            </a:fld>
            <a:endParaRPr lang="zh-TW" altLang="en-US" dirty="0"/>
          </a:p>
        </p:txBody>
      </p:sp>
      <p:cxnSp>
        <p:nvCxnSpPr>
          <p:cNvPr id="13" name="直線接點 12"/>
          <p:cNvCxnSpPr>
            <a:stCxn id="3" idx="1"/>
            <a:endCxn id="3" idx="3"/>
          </p:cNvCxnSpPr>
          <p:nvPr/>
        </p:nvCxnSpPr>
        <p:spPr>
          <a:xfrm>
            <a:off x="457200" y="3863182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5755" y="4057327"/>
            <a:ext cx="591829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omic Sans MS" panose="030F0702030302020204" pitchFamily="66" charset="0"/>
              </a:rPr>
              <a:t>1940</a:t>
            </a:r>
            <a:endParaRPr lang="zh-TW" altLang="en-US" sz="1400" dirty="0">
              <a:latin typeface="Comic Sans MS" panose="030F0702030302020204" pitchFamily="66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87624" y="4055193"/>
            <a:ext cx="591829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omic Sans MS" panose="030F0702030302020204" pitchFamily="66" charset="0"/>
              </a:rPr>
              <a:t>1950</a:t>
            </a:r>
            <a:endParaRPr lang="zh-TW" altLang="en-US" sz="1400" dirty="0">
              <a:latin typeface="Comic Sans MS" panose="030F0702030302020204" pitchFamily="66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182088" y="4055193"/>
            <a:ext cx="591829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omic Sans MS" panose="030F0702030302020204" pitchFamily="66" charset="0"/>
              </a:rPr>
              <a:t>1960</a:t>
            </a:r>
            <a:endParaRPr lang="zh-TW" altLang="en-US" sz="1400" dirty="0">
              <a:latin typeface="Comic Sans MS" panose="030F0702030302020204" pitchFamily="66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113958" y="4057327"/>
            <a:ext cx="591829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omic Sans MS" panose="030F0702030302020204" pitchFamily="66" charset="0"/>
              </a:rPr>
              <a:t>1970</a:t>
            </a:r>
            <a:endParaRPr lang="zh-TW" altLang="en-US" sz="1400" dirty="0">
              <a:latin typeface="Comic Sans MS" panose="030F0702030302020204" pitchFamily="66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065827" y="4055193"/>
            <a:ext cx="591829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omic Sans MS" panose="030F0702030302020204" pitchFamily="66" charset="0"/>
              </a:rPr>
              <a:t>1980</a:t>
            </a:r>
            <a:endParaRPr lang="zh-TW" altLang="en-US" sz="1400" dirty="0">
              <a:latin typeface="Comic Sans MS" panose="030F0702030302020204" pitchFamily="66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60291" y="4055193"/>
            <a:ext cx="591829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omic Sans MS" panose="030F0702030302020204" pitchFamily="66" charset="0"/>
              </a:rPr>
              <a:t>1990</a:t>
            </a:r>
            <a:endParaRPr lang="zh-TW" altLang="en-US" sz="1400" dirty="0">
              <a:latin typeface="Comic Sans MS" panose="030F0702030302020204" pitchFamily="66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868144" y="4057327"/>
            <a:ext cx="62068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omic Sans MS" panose="030F0702030302020204" pitchFamily="66" charset="0"/>
              </a:rPr>
              <a:t>2000</a:t>
            </a:r>
            <a:endParaRPr lang="zh-TW" altLang="en-US" sz="1400" dirty="0">
              <a:latin typeface="Comic Sans MS" panose="030F0702030302020204" pitchFamily="66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820013" y="4055193"/>
            <a:ext cx="591829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Comic Sans MS" panose="030F0702030302020204" pitchFamily="66" charset="0"/>
              </a:rPr>
              <a:t>2010</a:t>
            </a:r>
            <a:endParaRPr lang="zh-TW" altLang="en-US" sz="1400" dirty="0">
              <a:latin typeface="Comic Sans MS" panose="030F0702030302020204" pitchFamily="66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795626" y="4017070"/>
            <a:ext cx="400110" cy="27036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1956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於達特茅斯會議定義</a:t>
            </a:r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『AI』</a:t>
            </a:r>
            <a:endParaRPr lang="zh-TW" altLang="en-US" sz="1400" dirty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16" name="流程圖: 接點 15"/>
          <p:cNvSpPr/>
          <p:nvPr/>
        </p:nvSpPr>
        <p:spPr>
          <a:xfrm>
            <a:off x="1905390" y="3370640"/>
            <a:ext cx="144016" cy="144016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/>
          <p:cNvCxnSpPr>
            <a:stCxn id="16" idx="4"/>
          </p:cNvCxnSpPr>
          <p:nvPr/>
        </p:nvCxnSpPr>
        <p:spPr>
          <a:xfrm>
            <a:off x="1977398" y="3514656"/>
            <a:ext cx="0" cy="5139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流程圖: 接點 30"/>
          <p:cNvSpPr/>
          <p:nvPr/>
        </p:nvSpPr>
        <p:spPr>
          <a:xfrm>
            <a:off x="3779912" y="3356992"/>
            <a:ext cx="144016" cy="144016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>
            <a:stCxn id="31" idx="4"/>
          </p:cNvCxnSpPr>
          <p:nvPr/>
        </p:nvCxnSpPr>
        <p:spPr>
          <a:xfrm>
            <a:off x="3851920" y="3501008"/>
            <a:ext cx="0" cy="5139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771800" y="4005064"/>
            <a:ext cx="400110" cy="24182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1956-1974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投入大量研究經費</a:t>
            </a:r>
            <a:endParaRPr lang="zh-TW" altLang="en-US" sz="1400" dirty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707904" y="4005064"/>
            <a:ext cx="400110" cy="28270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1974-1980</a:t>
            </a:r>
            <a:r>
              <a:rPr lang="zh-TW" altLang="en-US" sz="14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被認為</a:t>
            </a:r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AI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不具思考能力</a:t>
            </a:r>
            <a:endParaRPr lang="zh-TW" altLang="en-US" sz="1400" dirty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41" name="流程圖: 接點 40"/>
          <p:cNvSpPr/>
          <p:nvPr/>
        </p:nvSpPr>
        <p:spPr>
          <a:xfrm>
            <a:off x="4338560" y="3356992"/>
            <a:ext cx="144016" cy="144016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>
            <a:stCxn id="41" idx="4"/>
          </p:cNvCxnSpPr>
          <p:nvPr/>
        </p:nvCxnSpPr>
        <p:spPr>
          <a:xfrm>
            <a:off x="4410568" y="3501008"/>
            <a:ext cx="0" cy="5139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流程圖: 接點 42"/>
          <p:cNvSpPr/>
          <p:nvPr/>
        </p:nvSpPr>
        <p:spPr>
          <a:xfrm>
            <a:off x="5220072" y="3356992"/>
            <a:ext cx="144016" cy="144016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接點 43"/>
          <p:cNvCxnSpPr>
            <a:stCxn id="43" idx="4"/>
          </p:cNvCxnSpPr>
          <p:nvPr/>
        </p:nvCxnSpPr>
        <p:spPr>
          <a:xfrm>
            <a:off x="5292080" y="3501008"/>
            <a:ext cx="0" cy="5139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4460503" y="4005064"/>
            <a:ext cx="615553" cy="2096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1980-1987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專家系統</a:t>
            </a:r>
            <a:endParaRPr lang="en-US" altLang="zh-TW" sz="1400" dirty="0" smtClean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        </a:t>
            </a:r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知識庫</a:t>
            </a:r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+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推理機器</a:t>
            </a:r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47" name="流程圖: 接點 46"/>
          <p:cNvSpPr/>
          <p:nvPr/>
        </p:nvSpPr>
        <p:spPr>
          <a:xfrm>
            <a:off x="5868144" y="3356992"/>
            <a:ext cx="144016" cy="144016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>
            <a:stCxn id="47" idx="4"/>
          </p:cNvCxnSpPr>
          <p:nvPr/>
        </p:nvCxnSpPr>
        <p:spPr>
          <a:xfrm>
            <a:off x="5940152" y="3501008"/>
            <a:ext cx="0" cy="5139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468034" y="2708920"/>
            <a:ext cx="400110" cy="9900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eaVert"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第二次谷底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540042" y="4005064"/>
            <a:ext cx="400110" cy="27773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1987-1993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專家系統維護費用昂貴</a:t>
            </a:r>
            <a:endParaRPr lang="zh-TW" altLang="en-US" sz="1400" dirty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021433" y="4005064"/>
            <a:ext cx="1046440" cy="27757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2011 Apple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推出</a:t>
            </a:r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Siri</a:t>
            </a:r>
          </a:p>
          <a:p>
            <a:r>
              <a:rPr lang="en-US" altLang="zh-TW" sz="14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2011 IBM </a:t>
            </a:r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Watson</a:t>
            </a:r>
          </a:p>
          <a:p>
            <a:r>
              <a:rPr lang="zh-TW" altLang="en-US" sz="14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        在益智</a:t>
            </a:r>
            <a:r>
              <a:rPr lang="zh-TW" altLang="en-US" sz="14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搶答中打敗節目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冠軍</a:t>
            </a:r>
            <a:endParaRPr lang="en-US" altLang="zh-TW" sz="1400" dirty="0" smtClean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endParaRPr lang="zh-TW" altLang="en-US" sz="1400" dirty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7916887" y="4005064"/>
            <a:ext cx="615553" cy="2924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2016 Google AlphaGo</a:t>
            </a:r>
            <a:r>
              <a:rPr lang="zh-TW" altLang="en-US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打敗韓國棋王</a:t>
            </a:r>
            <a:endParaRPr lang="en-US" altLang="zh-TW" sz="1400" dirty="0" smtClean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  <a:p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2012 </a:t>
            </a:r>
            <a:r>
              <a:rPr lang="en-US" altLang="zh-TW" sz="14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Google</a:t>
            </a:r>
            <a:r>
              <a:rPr lang="zh-TW" altLang="en-US" sz="14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Brain</a:t>
            </a:r>
            <a:endParaRPr lang="zh-TW" altLang="en-US" sz="1400" dirty="0">
              <a:solidFill>
                <a:srgbClr val="0070C0"/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60" name="手繪多邊形 59"/>
          <p:cNvSpPr/>
          <p:nvPr/>
        </p:nvSpPr>
        <p:spPr>
          <a:xfrm>
            <a:off x="928048" y="3452884"/>
            <a:ext cx="3562065" cy="409764"/>
          </a:xfrm>
          <a:custGeom>
            <a:avLst/>
            <a:gdLst>
              <a:gd name="connsiteX0" fmla="*/ 0 w 3562065"/>
              <a:gd name="connsiteY0" fmla="*/ 409432 h 409764"/>
              <a:gd name="connsiteX1" fmla="*/ 95534 w 3562065"/>
              <a:gd name="connsiteY1" fmla="*/ 341194 h 409764"/>
              <a:gd name="connsiteX2" fmla="*/ 150125 w 3562065"/>
              <a:gd name="connsiteY2" fmla="*/ 327546 h 409764"/>
              <a:gd name="connsiteX3" fmla="*/ 204716 w 3562065"/>
              <a:gd name="connsiteY3" fmla="*/ 300250 h 409764"/>
              <a:gd name="connsiteX4" fmla="*/ 286603 w 3562065"/>
              <a:gd name="connsiteY4" fmla="*/ 272955 h 409764"/>
              <a:gd name="connsiteX5" fmla="*/ 327546 w 3562065"/>
              <a:gd name="connsiteY5" fmla="*/ 259307 h 409764"/>
              <a:gd name="connsiteX6" fmla="*/ 450376 w 3562065"/>
              <a:gd name="connsiteY6" fmla="*/ 204716 h 409764"/>
              <a:gd name="connsiteX7" fmla="*/ 491319 w 3562065"/>
              <a:gd name="connsiteY7" fmla="*/ 177420 h 409764"/>
              <a:gd name="connsiteX8" fmla="*/ 532262 w 3562065"/>
              <a:gd name="connsiteY8" fmla="*/ 163773 h 409764"/>
              <a:gd name="connsiteX9" fmla="*/ 614149 w 3562065"/>
              <a:gd name="connsiteY9" fmla="*/ 122829 h 409764"/>
              <a:gd name="connsiteX10" fmla="*/ 655092 w 3562065"/>
              <a:gd name="connsiteY10" fmla="*/ 95534 h 409764"/>
              <a:gd name="connsiteX11" fmla="*/ 696036 w 3562065"/>
              <a:gd name="connsiteY11" fmla="*/ 81886 h 409764"/>
              <a:gd name="connsiteX12" fmla="*/ 859809 w 3562065"/>
              <a:gd name="connsiteY12" fmla="*/ 27295 h 409764"/>
              <a:gd name="connsiteX13" fmla="*/ 900752 w 3562065"/>
              <a:gd name="connsiteY13" fmla="*/ 13647 h 409764"/>
              <a:gd name="connsiteX14" fmla="*/ 1078173 w 3562065"/>
              <a:gd name="connsiteY14" fmla="*/ 0 h 409764"/>
              <a:gd name="connsiteX15" fmla="*/ 1951630 w 3562065"/>
              <a:gd name="connsiteY15" fmla="*/ 13647 h 409764"/>
              <a:gd name="connsiteX16" fmla="*/ 2101755 w 3562065"/>
              <a:gd name="connsiteY16" fmla="*/ 54591 h 409764"/>
              <a:gd name="connsiteX17" fmla="*/ 2156346 w 3562065"/>
              <a:gd name="connsiteY17" fmla="*/ 81886 h 409764"/>
              <a:gd name="connsiteX18" fmla="*/ 2210937 w 3562065"/>
              <a:gd name="connsiteY18" fmla="*/ 95534 h 409764"/>
              <a:gd name="connsiteX19" fmla="*/ 2361062 w 3562065"/>
              <a:gd name="connsiteY19" fmla="*/ 122829 h 409764"/>
              <a:gd name="connsiteX20" fmla="*/ 2442949 w 3562065"/>
              <a:gd name="connsiteY20" fmla="*/ 150125 h 409764"/>
              <a:gd name="connsiteX21" fmla="*/ 2497540 w 3562065"/>
              <a:gd name="connsiteY21" fmla="*/ 163773 h 409764"/>
              <a:gd name="connsiteX22" fmla="*/ 2579427 w 3562065"/>
              <a:gd name="connsiteY22" fmla="*/ 191068 h 409764"/>
              <a:gd name="connsiteX23" fmla="*/ 2620370 w 3562065"/>
              <a:gd name="connsiteY23" fmla="*/ 204716 h 409764"/>
              <a:gd name="connsiteX24" fmla="*/ 2702256 w 3562065"/>
              <a:gd name="connsiteY24" fmla="*/ 218364 h 409764"/>
              <a:gd name="connsiteX25" fmla="*/ 2756848 w 3562065"/>
              <a:gd name="connsiteY25" fmla="*/ 245659 h 409764"/>
              <a:gd name="connsiteX26" fmla="*/ 2811439 w 3562065"/>
              <a:gd name="connsiteY26" fmla="*/ 259307 h 409764"/>
              <a:gd name="connsiteX27" fmla="*/ 2893325 w 3562065"/>
              <a:gd name="connsiteY27" fmla="*/ 286603 h 409764"/>
              <a:gd name="connsiteX28" fmla="*/ 2975212 w 3562065"/>
              <a:gd name="connsiteY28" fmla="*/ 313898 h 409764"/>
              <a:gd name="connsiteX29" fmla="*/ 3016155 w 3562065"/>
              <a:gd name="connsiteY29" fmla="*/ 327546 h 409764"/>
              <a:gd name="connsiteX30" fmla="*/ 3098042 w 3562065"/>
              <a:gd name="connsiteY30" fmla="*/ 341194 h 409764"/>
              <a:gd name="connsiteX31" fmla="*/ 3220871 w 3562065"/>
              <a:gd name="connsiteY31" fmla="*/ 382137 h 409764"/>
              <a:gd name="connsiteX32" fmla="*/ 3289110 w 3562065"/>
              <a:gd name="connsiteY32" fmla="*/ 395785 h 409764"/>
              <a:gd name="connsiteX33" fmla="*/ 3562065 w 3562065"/>
              <a:gd name="connsiteY33" fmla="*/ 409432 h 40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62065" h="409764">
                <a:moveTo>
                  <a:pt x="0" y="409432"/>
                </a:moveTo>
                <a:cubicBezTo>
                  <a:pt x="31845" y="386686"/>
                  <a:pt x="61178" y="359933"/>
                  <a:pt x="95534" y="341194"/>
                </a:cubicBezTo>
                <a:cubicBezTo>
                  <a:pt x="112001" y="332212"/>
                  <a:pt x="132562" y="334132"/>
                  <a:pt x="150125" y="327546"/>
                </a:cubicBezTo>
                <a:cubicBezTo>
                  <a:pt x="169175" y="320402"/>
                  <a:pt x="185826" y="307806"/>
                  <a:pt x="204716" y="300250"/>
                </a:cubicBezTo>
                <a:cubicBezTo>
                  <a:pt x="231430" y="289564"/>
                  <a:pt x="259307" y="282053"/>
                  <a:pt x="286603" y="272955"/>
                </a:cubicBezTo>
                <a:cubicBezTo>
                  <a:pt x="300251" y="268406"/>
                  <a:pt x="315576" y="267287"/>
                  <a:pt x="327546" y="259307"/>
                </a:cubicBezTo>
                <a:cubicBezTo>
                  <a:pt x="392429" y="216052"/>
                  <a:pt x="352928" y="237199"/>
                  <a:pt x="450376" y="204716"/>
                </a:cubicBezTo>
                <a:cubicBezTo>
                  <a:pt x="465937" y="199529"/>
                  <a:pt x="476648" y="184755"/>
                  <a:pt x="491319" y="177420"/>
                </a:cubicBezTo>
                <a:cubicBezTo>
                  <a:pt x="504186" y="170986"/>
                  <a:pt x="518614" y="168322"/>
                  <a:pt x="532262" y="163773"/>
                </a:cubicBezTo>
                <a:cubicBezTo>
                  <a:pt x="649599" y="85549"/>
                  <a:pt x="501144" y="179332"/>
                  <a:pt x="614149" y="122829"/>
                </a:cubicBezTo>
                <a:cubicBezTo>
                  <a:pt x="628820" y="115494"/>
                  <a:pt x="640421" y="102869"/>
                  <a:pt x="655092" y="95534"/>
                </a:cubicBezTo>
                <a:cubicBezTo>
                  <a:pt x="667959" y="89100"/>
                  <a:pt x="682813" y="87553"/>
                  <a:pt x="696036" y="81886"/>
                </a:cubicBezTo>
                <a:cubicBezTo>
                  <a:pt x="819439" y="29000"/>
                  <a:pt x="665876" y="75779"/>
                  <a:pt x="859809" y="27295"/>
                </a:cubicBezTo>
                <a:cubicBezTo>
                  <a:pt x="873765" y="23806"/>
                  <a:pt x="886477" y="15431"/>
                  <a:pt x="900752" y="13647"/>
                </a:cubicBezTo>
                <a:cubicBezTo>
                  <a:pt x="959609" y="6290"/>
                  <a:pt x="1019033" y="4549"/>
                  <a:pt x="1078173" y="0"/>
                </a:cubicBezTo>
                <a:lnTo>
                  <a:pt x="1951630" y="13647"/>
                </a:lnTo>
                <a:cubicBezTo>
                  <a:pt x="1983424" y="14569"/>
                  <a:pt x="2078061" y="42744"/>
                  <a:pt x="2101755" y="54591"/>
                </a:cubicBezTo>
                <a:cubicBezTo>
                  <a:pt x="2119952" y="63689"/>
                  <a:pt x="2137297" y="74743"/>
                  <a:pt x="2156346" y="81886"/>
                </a:cubicBezTo>
                <a:cubicBezTo>
                  <a:pt x="2173909" y="88472"/>
                  <a:pt x="2192544" y="91855"/>
                  <a:pt x="2210937" y="95534"/>
                </a:cubicBezTo>
                <a:cubicBezTo>
                  <a:pt x="2249934" y="103334"/>
                  <a:pt x="2320822" y="111855"/>
                  <a:pt x="2361062" y="122829"/>
                </a:cubicBezTo>
                <a:cubicBezTo>
                  <a:pt x="2388820" y="130399"/>
                  <a:pt x="2415036" y="143147"/>
                  <a:pt x="2442949" y="150125"/>
                </a:cubicBezTo>
                <a:cubicBezTo>
                  <a:pt x="2461146" y="154674"/>
                  <a:pt x="2479574" y="158383"/>
                  <a:pt x="2497540" y="163773"/>
                </a:cubicBezTo>
                <a:cubicBezTo>
                  <a:pt x="2525099" y="172041"/>
                  <a:pt x="2552131" y="181970"/>
                  <a:pt x="2579427" y="191068"/>
                </a:cubicBezTo>
                <a:cubicBezTo>
                  <a:pt x="2593075" y="195617"/>
                  <a:pt x="2606180" y="202351"/>
                  <a:pt x="2620370" y="204716"/>
                </a:cubicBezTo>
                <a:lnTo>
                  <a:pt x="2702256" y="218364"/>
                </a:lnTo>
                <a:cubicBezTo>
                  <a:pt x="2720453" y="227462"/>
                  <a:pt x="2737798" y="238515"/>
                  <a:pt x="2756848" y="245659"/>
                </a:cubicBezTo>
                <a:cubicBezTo>
                  <a:pt x="2774411" y="252245"/>
                  <a:pt x="2793473" y="253917"/>
                  <a:pt x="2811439" y="259307"/>
                </a:cubicBezTo>
                <a:cubicBezTo>
                  <a:pt x="2838997" y="267575"/>
                  <a:pt x="2866030" y="277505"/>
                  <a:pt x="2893325" y="286603"/>
                </a:cubicBezTo>
                <a:lnTo>
                  <a:pt x="2975212" y="313898"/>
                </a:lnTo>
                <a:cubicBezTo>
                  <a:pt x="2988860" y="318447"/>
                  <a:pt x="3001965" y="325181"/>
                  <a:pt x="3016155" y="327546"/>
                </a:cubicBezTo>
                <a:cubicBezTo>
                  <a:pt x="3043451" y="332095"/>
                  <a:pt x="3071196" y="334483"/>
                  <a:pt x="3098042" y="341194"/>
                </a:cubicBezTo>
                <a:cubicBezTo>
                  <a:pt x="3098056" y="341197"/>
                  <a:pt x="3200393" y="375311"/>
                  <a:pt x="3220871" y="382137"/>
                </a:cubicBezTo>
                <a:cubicBezTo>
                  <a:pt x="3242877" y="389473"/>
                  <a:pt x="3266092" y="392908"/>
                  <a:pt x="3289110" y="395785"/>
                </a:cubicBezTo>
                <a:cubicBezTo>
                  <a:pt x="3427942" y="413139"/>
                  <a:pt x="3431414" y="409432"/>
                  <a:pt x="3562065" y="4094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3941057" y="2708920"/>
            <a:ext cx="400110" cy="9900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eaVert"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第一次谷底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373807" y="2727017"/>
            <a:ext cx="615553" cy="1030090"/>
          </a:xfrm>
          <a:prstGeom prst="rect">
            <a:avLst/>
          </a:prstGeom>
          <a:solidFill>
            <a:srgbClr val="FFC000"/>
          </a:solidFill>
        </p:spPr>
        <p:txBody>
          <a:bodyPr vert="eaVert" wrap="non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第一波</a:t>
            </a:r>
            <a:r>
              <a:rPr lang="zh-TW" altLang="en-US" dirty="0" smtClean="0">
                <a:solidFill>
                  <a:schemeClr val="tx1"/>
                </a:solidFill>
              </a:rPr>
              <a:t>興起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AI</a:t>
            </a:r>
            <a:r>
              <a:rPr lang="zh-TW" altLang="en-US" dirty="0" smtClean="0">
                <a:solidFill>
                  <a:schemeClr val="tx1"/>
                </a:solidFill>
              </a:rPr>
              <a:t>黃金</a:t>
            </a:r>
            <a:r>
              <a:rPr lang="en-US" altLang="zh-TW" dirty="0" smtClean="0">
                <a:solidFill>
                  <a:schemeClr val="tx1"/>
                </a:solidFill>
              </a:rPr>
              <a:t>10</a:t>
            </a:r>
            <a:r>
              <a:rPr lang="zh-TW" altLang="en-US" dirty="0" smtClean="0">
                <a:solidFill>
                  <a:schemeClr val="tx1"/>
                </a:solidFill>
              </a:rPr>
              <a:t>年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30" name="手繪多邊形 1029"/>
          <p:cNvSpPr/>
          <p:nvPr/>
        </p:nvSpPr>
        <p:spPr>
          <a:xfrm>
            <a:off x="5281684" y="2714434"/>
            <a:ext cx="2975212" cy="1175178"/>
          </a:xfrm>
          <a:custGeom>
            <a:avLst/>
            <a:gdLst>
              <a:gd name="connsiteX0" fmla="*/ 0 w 2975212"/>
              <a:gd name="connsiteY0" fmla="*/ 1175178 h 1175178"/>
              <a:gd name="connsiteX1" fmla="*/ 559558 w 2975212"/>
              <a:gd name="connsiteY1" fmla="*/ 1147882 h 1175178"/>
              <a:gd name="connsiteX2" fmla="*/ 600501 w 2975212"/>
              <a:gd name="connsiteY2" fmla="*/ 1134235 h 1175178"/>
              <a:gd name="connsiteX3" fmla="*/ 668740 w 2975212"/>
              <a:gd name="connsiteY3" fmla="*/ 1120587 h 1175178"/>
              <a:gd name="connsiteX4" fmla="*/ 764274 w 2975212"/>
              <a:gd name="connsiteY4" fmla="*/ 1093291 h 1175178"/>
              <a:gd name="connsiteX5" fmla="*/ 873456 w 2975212"/>
              <a:gd name="connsiteY5" fmla="*/ 1065996 h 1175178"/>
              <a:gd name="connsiteX6" fmla="*/ 914400 w 2975212"/>
              <a:gd name="connsiteY6" fmla="*/ 1052348 h 1175178"/>
              <a:gd name="connsiteX7" fmla="*/ 955343 w 2975212"/>
              <a:gd name="connsiteY7" fmla="*/ 1025053 h 1175178"/>
              <a:gd name="connsiteX8" fmla="*/ 1037229 w 2975212"/>
              <a:gd name="connsiteY8" fmla="*/ 984109 h 1175178"/>
              <a:gd name="connsiteX9" fmla="*/ 1078173 w 2975212"/>
              <a:gd name="connsiteY9" fmla="*/ 943166 h 1175178"/>
              <a:gd name="connsiteX10" fmla="*/ 1119116 w 2975212"/>
              <a:gd name="connsiteY10" fmla="*/ 915870 h 1175178"/>
              <a:gd name="connsiteX11" fmla="*/ 1173707 w 2975212"/>
              <a:gd name="connsiteY11" fmla="*/ 874927 h 1175178"/>
              <a:gd name="connsiteX12" fmla="*/ 1255594 w 2975212"/>
              <a:gd name="connsiteY12" fmla="*/ 820336 h 1175178"/>
              <a:gd name="connsiteX13" fmla="*/ 1419367 w 2975212"/>
              <a:gd name="connsiteY13" fmla="*/ 683859 h 1175178"/>
              <a:gd name="connsiteX14" fmla="*/ 1460310 w 2975212"/>
              <a:gd name="connsiteY14" fmla="*/ 642915 h 1175178"/>
              <a:gd name="connsiteX15" fmla="*/ 1596788 w 2975212"/>
              <a:gd name="connsiteY15" fmla="*/ 547381 h 1175178"/>
              <a:gd name="connsiteX16" fmla="*/ 1637731 w 2975212"/>
              <a:gd name="connsiteY16" fmla="*/ 506438 h 1175178"/>
              <a:gd name="connsiteX17" fmla="*/ 1678674 w 2975212"/>
              <a:gd name="connsiteY17" fmla="*/ 479142 h 1175178"/>
              <a:gd name="connsiteX18" fmla="*/ 1760561 w 2975212"/>
              <a:gd name="connsiteY18" fmla="*/ 397256 h 1175178"/>
              <a:gd name="connsiteX19" fmla="*/ 1842447 w 2975212"/>
              <a:gd name="connsiteY19" fmla="*/ 329017 h 1175178"/>
              <a:gd name="connsiteX20" fmla="*/ 1924334 w 2975212"/>
              <a:gd name="connsiteY20" fmla="*/ 274426 h 1175178"/>
              <a:gd name="connsiteX21" fmla="*/ 1965277 w 2975212"/>
              <a:gd name="connsiteY21" fmla="*/ 247130 h 1175178"/>
              <a:gd name="connsiteX22" fmla="*/ 2047164 w 2975212"/>
              <a:gd name="connsiteY22" fmla="*/ 219835 h 1175178"/>
              <a:gd name="connsiteX23" fmla="*/ 2074459 w 2975212"/>
              <a:gd name="connsiteY23" fmla="*/ 178891 h 1175178"/>
              <a:gd name="connsiteX24" fmla="*/ 2156346 w 2975212"/>
              <a:gd name="connsiteY24" fmla="*/ 151596 h 1175178"/>
              <a:gd name="connsiteX25" fmla="*/ 2292823 w 2975212"/>
              <a:gd name="connsiteY25" fmla="*/ 56062 h 1175178"/>
              <a:gd name="connsiteX26" fmla="*/ 2333767 w 2975212"/>
              <a:gd name="connsiteY26" fmla="*/ 28766 h 1175178"/>
              <a:gd name="connsiteX27" fmla="*/ 2538483 w 2975212"/>
              <a:gd name="connsiteY27" fmla="*/ 1470 h 1175178"/>
              <a:gd name="connsiteX28" fmla="*/ 2975212 w 2975212"/>
              <a:gd name="connsiteY28" fmla="*/ 1470 h 117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75212" h="1175178">
                <a:moveTo>
                  <a:pt x="0" y="1175178"/>
                </a:moveTo>
                <a:cubicBezTo>
                  <a:pt x="89800" y="1172372"/>
                  <a:pt x="401744" y="1174184"/>
                  <a:pt x="559558" y="1147882"/>
                </a:cubicBezTo>
                <a:cubicBezTo>
                  <a:pt x="573748" y="1145517"/>
                  <a:pt x="586545" y="1137724"/>
                  <a:pt x="600501" y="1134235"/>
                </a:cubicBezTo>
                <a:cubicBezTo>
                  <a:pt x="623005" y="1128609"/>
                  <a:pt x="646096" y="1125619"/>
                  <a:pt x="668740" y="1120587"/>
                </a:cubicBezTo>
                <a:cubicBezTo>
                  <a:pt x="791506" y="1093305"/>
                  <a:pt x="663953" y="1120651"/>
                  <a:pt x="764274" y="1093291"/>
                </a:cubicBezTo>
                <a:cubicBezTo>
                  <a:pt x="800466" y="1083420"/>
                  <a:pt x="837867" y="1077859"/>
                  <a:pt x="873456" y="1065996"/>
                </a:cubicBezTo>
                <a:cubicBezTo>
                  <a:pt x="887104" y="1061447"/>
                  <a:pt x="901533" y="1058782"/>
                  <a:pt x="914400" y="1052348"/>
                </a:cubicBezTo>
                <a:cubicBezTo>
                  <a:pt x="929071" y="1045013"/>
                  <a:pt x="940672" y="1032388"/>
                  <a:pt x="955343" y="1025053"/>
                </a:cubicBezTo>
                <a:cubicBezTo>
                  <a:pt x="1016896" y="994276"/>
                  <a:pt x="978559" y="1033001"/>
                  <a:pt x="1037229" y="984109"/>
                </a:cubicBezTo>
                <a:cubicBezTo>
                  <a:pt x="1052056" y="971753"/>
                  <a:pt x="1063346" y="955522"/>
                  <a:pt x="1078173" y="943166"/>
                </a:cubicBezTo>
                <a:cubicBezTo>
                  <a:pt x="1090774" y="932665"/>
                  <a:pt x="1105769" y="925404"/>
                  <a:pt x="1119116" y="915870"/>
                </a:cubicBezTo>
                <a:cubicBezTo>
                  <a:pt x="1137625" y="902649"/>
                  <a:pt x="1156437" y="889730"/>
                  <a:pt x="1173707" y="874927"/>
                </a:cubicBezTo>
                <a:cubicBezTo>
                  <a:pt x="1238764" y="819164"/>
                  <a:pt x="1185948" y="843551"/>
                  <a:pt x="1255594" y="820336"/>
                </a:cubicBezTo>
                <a:cubicBezTo>
                  <a:pt x="1342353" y="733577"/>
                  <a:pt x="1289597" y="781186"/>
                  <a:pt x="1419367" y="683859"/>
                </a:cubicBezTo>
                <a:cubicBezTo>
                  <a:pt x="1434808" y="672278"/>
                  <a:pt x="1445075" y="654765"/>
                  <a:pt x="1460310" y="642915"/>
                </a:cubicBezTo>
                <a:cubicBezTo>
                  <a:pt x="1544881" y="577137"/>
                  <a:pt x="1527214" y="607015"/>
                  <a:pt x="1596788" y="547381"/>
                </a:cubicBezTo>
                <a:cubicBezTo>
                  <a:pt x="1611442" y="534820"/>
                  <a:pt x="1622904" y="518794"/>
                  <a:pt x="1637731" y="506438"/>
                </a:cubicBezTo>
                <a:cubicBezTo>
                  <a:pt x="1650332" y="495937"/>
                  <a:pt x="1666415" y="490039"/>
                  <a:pt x="1678674" y="479142"/>
                </a:cubicBezTo>
                <a:cubicBezTo>
                  <a:pt x="1707525" y="453496"/>
                  <a:pt x="1728443" y="418669"/>
                  <a:pt x="1760561" y="397256"/>
                </a:cubicBezTo>
                <a:cubicBezTo>
                  <a:pt x="1906884" y="299705"/>
                  <a:pt x="1684802" y="451629"/>
                  <a:pt x="1842447" y="329017"/>
                </a:cubicBezTo>
                <a:cubicBezTo>
                  <a:pt x="1868342" y="308877"/>
                  <a:pt x="1897038" y="292623"/>
                  <a:pt x="1924334" y="274426"/>
                </a:cubicBezTo>
                <a:cubicBezTo>
                  <a:pt x="1937982" y="265327"/>
                  <a:pt x="1949716" y="252317"/>
                  <a:pt x="1965277" y="247130"/>
                </a:cubicBezTo>
                <a:lnTo>
                  <a:pt x="2047164" y="219835"/>
                </a:lnTo>
                <a:cubicBezTo>
                  <a:pt x="2056262" y="206187"/>
                  <a:pt x="2060550" y="187584"/>
                  <a:pt x="2074459" y="178891"/>
                </a:cubicBezTo>
                <a:cubicBezTo>
                  <a:pt x="2098858" y="163642"/>
                  <a:pt x="2156346" y="151596"/>
                  <a:pt x="2156346" y="151596"/>
                </a:cubicBezTo>
                <a:cubicBezTo>
                  <a:pt x="2237180" y="90971"/>
                  <a:pt x="2192013" y="123269"/>
                  <a:pt x="2292823" y="56062"/>
                </a:cubicBezTo>
                <a:cubicBezTo>
                  <a:pt x="2306471" y="46963"/>
                  <a:pt x="2318206" y="33953"/>
                  <a:pt x="2333767" y="28766"/>
                </a:cubicBezTo>
                <a:cubicBezTo>
                  <a:pt x="2417552" y="837"/>
                  <a:pt x="2395127" y="4728"/>
                  <a:pt x="2538483" y="1470"/>
                </a:cubicBezTo>
                <a:cubicBezTo>
                  <a:pt x="2684022" y="-1838"/>
                  <a:pt x="2829636" y="1470"/>
                  <a:pt x="2975212" y="14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1" name="手繪多邊形 1030"/>
          <p:cNvSpPr/>
          <p:nvPr/>
        </p:nvSpPr>
        <p:spPr>
          <a:xfrm>
            <a:off x="4421875" y="3220872"/>
            <a:ext cx="900752" cy="668740"/>
          </a:xfrm>
          <a:custGeom>
            <a:avLst/>
            <a:gdLst>
              <a:gd name="connsiteX0" fmla="*/ 0 w 900752"/>
              <a:gd name="connsiteY0" fmla="*/ 668740 h 668740"/>
              <a:gd name="connsiteX1" fmla="*/ 27295 w 900752"/>
              <a:gd name="connsiteY1" fmla="*/ 600501 h 668740"/>
              <a:gd name="connsiteX2" fmla="*/ 54591 w 900752"/>
              <a:gd name="connsiteY2" fmla="*/ 518615 h 668740"/>
              <a:gd name="connsiteX3" fmla="*/ 81886 w 900752"/>
              <a:gd name="connsiteY3" fmla="*/ 436728 h 668740"/>
              <a:gd name="connsiteX4" fmla="*/ 95534 w 900752"/>
              <a:gd name="connsiteY4" fmla="*/ 395785 h 668740"/>
              <a:gd name="connsiteX5" fmla="*/ 109182 w 900752"/>
              <a:gd name="connsiteY5" fmla="*/ 354841 h 668740"/>
              <a:gd name="connsiteX6" fmla="*/ 163773 w 900752"/>
              <a:gd name="connsiteY6" fmla="*/ 232012 h 668740"/>
              <a:gd name="connsiteX7" fmla="*/ 191068 w 900752"/>
              <a:gd name="connsiteY7" fmla="*/ 150125 h 668740"/>
              <a:gd name="connsiteX8" fmla="*/ 232012 w 900752"/>
              <a:gd name="connsiteY8" fmla="*/ 68238 h 668740"/>
              <a:gd name="connsiteX9" fmla="*/ 272955 w 900752"/>
              <a:gd name="connsiteY9" fmla="*/ 54591 h 668740"/>
              <a:gd name="connsiteX10" fmla="*/ 313898 w 900752"/>
              <a:gd name="connsiteY10" fmla="*/ 27295 h 668740"/>
              <a:gd name="connsiteX11" fmla="*/ 409432 w 900752"/>
              <a:gd name="connsiteY11" fmla="*/ 0 h 668740"/>
              <a:gd name="connsiteX12" fmla="*/ 600501 w 900752"/>
              <a:gd name="connsiteY12" fmla="*/ 13647 h 668740"/>
              <a:gd name="connsiteX13" fmla="*/ 641444 w 900752"/>
              <a:gd name="connsiteY13" fmla="*/ 27295 h 668740"/>
              <a:gd name="connsiteX14" fmla="*/ 668740 w 900752"/>
              <a:gd name="connsiteY14" fmla="*/ 68238 h 668740"/>
              <a:gd name="connsiteX15" fmla="*/ 682388 w 900752"/>
              <a:gd name="connsiteY15" fmla="*/ 163773 h 668740"/>
              <a:gd name="connsiteX16" fmla="*/ 696035 w 900752"/>
              <a:gd name="connsiteY16" fmla="*/ 232012 h 668740"/>
              <a:gd name="connsiteX17" fmla="*/ 709683 w 900752"/>
              <a:gd name="connsiteY17" fmla="*/ 313898 h 668740"/>
              <a:gd name="connsiteX18" fmla="*/ 723331 w 900752"/>
              <a:gd name="connsiteY18" fmla="*/ 382137 h 668740"/>
              <a:gd name="connsiteX19" fmla="*/ 750626 w 900752"/>
              <a:gd name="connsiteY19" fmla="*/ 518615 h 668740"/>
              <a:gd name="connsiteX20" fmla="*/ 805218 w 900752"/>
              <a:gd name="connsiteY20" fmla="*/ 600501 h 668740"/>
              <a:gd name="connsiteX21" fmla="*/ 887104 w 900752"/>
              <a:gd name="connsiteY21" fmla="*/ 627797 h 668740"/>
              <a:gd name="connsiteX22" fmla="*/ 900752 w 900752"/>
              <a:gd name="connsiteY22" fmla="*/ 655092 h 6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00752" h="668740">
                <a:moveTo>
                  <a:pt x="0" y="668740"/>
                </a:moveTo>
                <a:cubicBezTo>
                  <a:pt x="9098" y="645994"/>
                  <a:pt x="18923" y="623525"/>
                  <a:pt x="27295" y="600501"/>
                </a:cubicBezTo>
                <a:cubicBezTo>
                  <a:pt x="37128" y="573461"/>
                  <a:pt x="45493" y="545910"/>
                  <a:pt x="54591" y="518615"/>
                </a:cubicBezTo>
                <a:lnTo>
                  <a:pt x="81886" y="436728"/>
                </a:lnTo>
                <a:lnTo>
                  <a:pt x="95534" y="395785"/>
                </a:lnTo>
                <a:cubicBezTo>
                  <a:pt x="100083" y="382137"/>
                  <a:pt x="101202" y="366811"/>
                  <a:pt x="109182" y="354841"/>
                </a:cubicBezTo>
                <a:cubicBezTo>
                  <a:pt x="152436" y="289959"/>
                  <a:pt x="131291" y="329458"/>
                  <a:pt x="163773" y="232012"/>
                </a:cubicBezTo>
                <a:lnTo>
                  <a:pt x="191068" y="150125"/>
                </a:lnTo>
                <a:cubicBezTo>
                  <a:pt x="200058" y="123154"/>
                  <a:pt x="207961" y="87479"/>
                  <a:pt x="232012" y="68238"/>
                </a:cubicBezTo>
                <a:cubicBezTo>
                  <a:pt x="243245" y="59251"/>
                  <a:pt x="259307" y="59140"/>
                  <a:pt x="272955" y="54591"/>
                </a:cubicBezTo>
                <a:cubicBezTo>
                  <a:pt x="286603" y="45492"/>
                  <a:pt x="299227" y="34631"/>
                  <a:pt x="313898" y="27295"/>
                </a:cubicBezTo>
                <a:cubicBezTo>
                  <a:pt x="333480" y="17504"/>
                  <a:pt x="391937" y="4374"/>
                  <a:pt x="409432" y="0"/>
                </a:cubicBezTo>
                <a:cubicBezTo>
                  <a:pt x="473122" y="4549"/>
                  <a:pt x="537086" y="6187"/>
                  <a:pt x="600501" y="13647"/>
                </a:cubicBezTo>
                <a:cubicBezTo>
                  <a:pt x="614788" y="15328"/>
                  <a:pt x="630210" y="18308"/>
                  <a:pt x="641444" y="27295"/>
                </a:cubicBezTo>
                <a:cubicBezTo>
                  <a:pt x="654252" y="37542"/>
                  <a:pt x="659641" y="54590"/>
                  <a:pt x="668740" y="68238"/>
                </a:cubicBezTo>
                <a:cubicBezTo>
                  <a:pt x="673289" y="100083"/>
                  <a:pt x="677100" y="132042"/>
                  <a:pt x="682388" y="163773"/>
                </a:cubicBezTo>
                <a:cubicBezTo>
                  <a:pt x="686201" y="186654"/>
                  <a:pt x="691886" y="209189"/>
                  <a:pt x="696035" y="232012"/>
                </a:cubicBezTo>
                <a:cubicBezTo>
                  <a:pt x="700985" y="259238"/>
                  <a:pt x="704733" y="286673"/>
                  <a:pt x="709683" y="313898"/>
                </a:cubicBezTo>
                <a:cubicBezTo>
                  <a:pt x="713833" y="336721"/>
                  <a:pt x="719517" y="359256"/>
                  <a:pt x="723331" y="382137"/>
                </a:cubicBezTo>
                <a:cubicBezTo>
                  <a:pt x="727527" y="407314"/>
                  <a:pt x="731944" y="484988"/>
                  <a:pt x="750626" y="518615"/>
                </a:cubicBezTo>
                <a:cubicBezTo>
                  <a:pt x="766558" y="547292"/>
                  <a:pt x="787021" y="573206"/>
                  <a:pt x="805218" y="600501"/>
                </a:cubicBezTo>
                <a:cubicBezTo>
                  <a:pt x="821178" y="624440"/>
                  <a:pt x="874236" y="602063"/>
                  <a:pt x="887104" y="627797"/>
                </a:cubicBezTo>
                <a:lnTo>
                  <a:pt x="900752" y="65509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4644008" y="2708920"/>
            <a:ext cx="400110" cy="990015"/>
          </a:xfrm>
          <a:prstGeom prst="rect">
            <a:avLst/>
          </a:prstGeom>
          <a:solidFill>
            <a:srgbClr val="FFC000"/>
          </a:solidFill>
        </p:spPr>
        <p:txBody>
          <a:bodyPr vert="eaVert" wrap="non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第二波興起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379802" y="4423226"/>
            <a:ext cx="400110" cy="19806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eaVert" wrap="non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0070C0"/>
                </a:solidFill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</a:lstStyle>
          <a:p>
            <a:r>
              <a:rPr lang="en-US" altLang="zh-TW" b="1" dirty="0">
                <a:solidFill>
                  <a:schemeClr val="tx1"/>
                </a:solidFill>
              </a:rPr>
              <a:t>1973-Lighthill Report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8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Components of </a:t>
            </a:r>
            <a:r>
              <a:rPr lang="en-US" altLang="zh-TW" sz="40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AI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838965"/>
              </p:ext>
            </p:extLst>
          </p:nvPr>
        </p:nvGraphicFramePr>
        <p:xfrm>
          <a:off x="827584" y="1772816"/>
          <a:ext cx="6984776" cy="4122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388"/>
                <a:gridCol w="3492388"/>
              </a:tblGrid>
              <a:tr h="2112778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Applications</a:t>
                      </a:r>
                    </a:p>
                    <a:p>
                      <a:endParaRPr lang="en-US" altLang="zh-TW" dirty="0" smtClean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Image</a:t>
                      </a:r>
                      <a:r>
                        <a:rPr lang="en-US" altLang="zh-TW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recognition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Speech recognition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Chatbots</a:t>
                      </a:r>
                      <a:endParaRPr lang="en-US" altLang="zh-TW" b="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Natural language generation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Sentiment analysis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Software/Hardware</a:t>
                      </a:r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for train and running models </a:t>
                      </a:r>
                    </a:p>
                    <a:p>
                      <a:endParaRPr lang="en-US" altLang="zh-TW" dirty="0" smtClean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1" dirty="0" smtClean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</a:rPr>
                        <a:t>GPU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Cloud</a:t>
                      </a:r>
                      <a:r>
                        <a:rPr lang="en-US" altLang="zh-TW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 data storage and compute platforms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Parallel processing tools  (ex. Spark..)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7565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1" kern="1200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Types of models</a:t>
                      </a:r>
                    </a:p>
                    <a:p>
                      <a:pPr marL="0" algn="l" defTabSz="914400" rtl="0" eaLnBrk="1" latinLnBrk="0" hangingPunct="1"/>
                      <a:endParaRPr lang="en-US" altLang="zh-TW" sz="1800" b="1" kern="1200" dirty="0" smtClean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Machine Learning</a:t>
                      </a:r>
                      <a:endParaRPr lang="en-US" altLang="zh-TW" sz="1800" b="0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Deep Learning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Neural 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Programming</a:t>
                      </a:r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 languages</a:t>
                      </a:r>
                    </a:p>
                    <a:p>
                      <a:endParaRPr lang="en-US" altLang="zh-TW" b="1" dirty="0" smtClean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Python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TensorFlow</a:t>
                      </a:r>
                      <a:endParaRPr lang="en-US" altLang="zh-TW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mic Sans MS" panose="030F0702030302020204" pitchFamily="66" charset="0"/>
                        </a:rPr>
                        <a:t>Keras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  <a:p>
                      <a:endParaRPr lang="zh-TW" alt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711221"/>
            <a:ext cx="1928562" cy="174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6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sz="4000" dirty="0" smtClean="0">
                <a:latin typeface="Comic Sans MS" panose="030F0702030302020204" pitchFamily="66" charset="0"/>
              </a:rPr>
              <a:t>The relationship of AI-ML and DL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5131" y="6597352"/>
            <a:ext cx="80281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000" b="1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800" dirty="0"/>
              <a:t>圖片出處：</a:t>
            </a:r>
            <a:r>
              <a:rPr lang="en-US" altLang="zh-TW" sz="800" dirty="0"/>
              <a:t>https://www.researchgate.net/figure/represents-the-relationship-of-AI-ML-and-DL-based-on-their-continuous-evolution-and_fig2_332555792</a:t>
            </a:r>
            <a:endParaRPr lang="zh-TW" altLang="en-US" sz="800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TW" sz="24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ML</a:t>
            </a:r>
          </a:p>
          <a:p>
            <a:pPr marL="685800" lvl="1"/>
            <a:r>
              <a:rPr lang="zh-TW" altLang="en-US" sz="18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zh-TW" altLang="en-US" sz="1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領域專家針對數據進行大量分析及研究才能找出好的</a:t>
            </a:r>
            <a:r>
              <a:rPr lang="zh-TW" altLang="en-US" sz="18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特徵值</a:t>
            </a:r>
            <a:endParaRPr lang="en-US" altLang="zh-TW" sz="18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/>
            <a:r>
              <a:rPr lang="zh-TW" altLang="en-US" sz="1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特徵值由人類透過演算法</a:t>
            </a:r>
            <a:r>
              <a:rPr lang="zh-TW" altLang="en-US" sz="18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</a:t>
            </a:r>
            <a:endParaRPr lang="en-US" altLang="zh-TW" sz="2400" dirty="0">
              <a:solidFill>
                <a:srgbClr val="00B050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285750"/>
            <a:r>
              <a:rPr lang="en-US" altLang="zh-TW" sz="2200" dirty="0" smtClean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DL</a:t>
            </a:r>
          </a:p>
          <a:p>
            <a:pPr marL="685800" lvl="1"/>
            <a:r>
              <a:rPr lang="zh-TW" altLang="en-US" sz="1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具自動擷取特徵的能力</a:t>
            </a:r>
            <a:endParaRPr lang="en-US" altLang="zh-TW" sz="18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/>
            <a:r>
              <a:rPr lang="zh-TW" altLang="en-US" sz="18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機器學習的一個分支</a:t>
            </a:r>
            <a:endParaRPr lang="en-US" altLang="zh-TW" sz="18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lvl="1"/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2050" name="Picture 2" descr="Development steps of AI, ML and DL according to the years [1]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94" y="3501008"/>
            <a:ext cx="5707699" cy="306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4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149080"/>
            <a:ext cx="9144000" cy="1296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421687" cy="136207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Machine Learning</a:t>
            </a:r>
            <a:endParaRPr lang="en-US" altLang="zh-CN" sz="3200" dirty="0">
              <a:solidFill>
                <a:schemeClr val="bg1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7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smtClean="0">
                <a:latin typeface="Comic Sans MS" panose="030F0702030302020204" pitchFamily="66" charset="0"/>
              </a:rPr>
              <a:t>Machine Learning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Find a best function for a specific task</a:t>
            </a:r>
            <a:endParaRPr lang="zh-TW" altLang="en-US" sz="28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4139952" y="2932874"/>
            <a:ext cx="0" cy="3304438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622455" y="2420888"/>
            <a:ext cx="1656184" cy="369332"/>
          </a:xfrm>
          <a:prstGeom prst="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Framework</a:t>
            </a:r>
            <a:endParaRPr lang="zh-TW" altLang="en-US" dirty="0">
              <a:solidFill>
                <a:schemeClr val="bg1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683568" y="2996952"/>
            <a:ext cx="504056" cy="5040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1</a:t>
            </a:r>
            <a:endParaRPr lang="zh-TW" altLang="en-US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475656" y="3137096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atin typeface="Comic Sans MS" panose="030F0702030302020204" pitchFamily="66" charset="0"/>
              </a:rPr>
              <a:t>Representation</a:t>
            </a:r>
          </a:p>
        </p:txBody>
      </p:sp>
      <p:sp>
        <p:nvSpPr>
          <p:cNvPr id="11" name="橢圓 10"/>
          <p:cNvSpPr/>
          <p:nvPr/>
        </p:nvSpPr>
        <p:spPr>
          <a:xfrm>
            <a:off x="683568" y="4149080"/>
            <a:ext cx="504056" cy="5040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2</a:t>
            </a:r>
            <a:endParaRPr lang="zh-TW" altLang="en-US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75656" y="428922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atin typeface="Comic Sans MS" panose="030F0702030302020204" pitchFamily="66" charset="0"/>
              </a:rPr>
              <a:t>Evaluation</a:t>
            </a:r>
          </a:p>
        </p:txBody>
      </p:sp>
      <p:sp>
        <p:nvSpPr>
          <p:cNvPr id="13" name="橢圓 12"/>
          <p:cNvSpPr/>
          <p:nvPr/>
        </p:nvSpPr>
        <p:spPr>
          <a:xfrm>
            <a:off x="683568" y="5301208"/>
            <a:ext cx="504056" cy="5040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Comic Sans MS" panose="030F0702030302020204" pitchFamily="66" charset="0"/>
              </a:rPr>
              <a:t>3</a:t>
            </a:r>
            <a:endParaRPr lang="zh-TW" altLang="en-US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475656" y="5441352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atin typeface="Comic Sans MS" panose="030F0702030302020204" pitchFamily="66" charset="0"/>
              </a:rPr>
              <a:t>Optimization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368291" y="2420888"/>
            <a:ext cx="1656184" cy="369332"/>
          </a:xfrm>
          <a:prstGeom prst="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b="1">
                <a:solidFill>
                  <a:schemeClr val="bg1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altLang="zh-TW" b="0" dirty="0"/>
              <a:t>Example</a:t>
            </a:r>
            <a:endParaRPr lang="zh-TW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067944" y="3637850"/>
                <a:ext cx="5040560" cy="106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TW" sz="32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                </m:t>
                          </m:r>
                          <m:r>
                            <a:rPr lang="en-US" altLang="zh-TW" sz="3200" b="0" i="1" baseline="-2500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                </m:t>
                      </m:r>
                      <m:r>
                        <a:rPr lang="en-US" altLang="zh-TW" sz="3200" b="0" i="1" baseline="-25000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altLang="zh-TW" sz="3200" b="0" i="1" baseline="-2500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637850"/>
                <a:ext cx="5040560" cy="10658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4" descr="ãå¦èç¨®å­ CP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706110" y="3526130"/>
                <a:ext cx="2076105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10" y="3526130"/>
                <a:ext cx="2076105" cy="76309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622455" y="4896066"/>
                <a:ext cx="20761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)=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455" y="4896066"/>
                <a:ext cx="2076105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7"/>
          <p:cNvSpPr/>
          <p:nvPr/>
        </p:nvSpPr>
        <p:spPr>
          <a:xfrm>
            <a:off x="4901839" y="3450694"/>
            <a:ext cx="1336351" cy="972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/>
          <p:cNvSpPr/>
          <p:nvPr/>
        </p:nvSpPr>
        <p:spPr>
          <a:xfrm>
            <a:off x="6889135" y="3429000"/>
            <a:ext cx="1685207" cy="97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067944" y="4955419"/>
                <a:ext cx="5040560" cy="106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TW" sz="32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                </m:t>
                          </m:r>
                          <m:r>
                            <a:rPr lang="en-US" altLang="zh-TW" sz="3200" b="0" i="1" baseline="-2500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                </m:t>
                      </m:r>
                      <m:r>
                        <a:rPr lang="en-US" altLang="zh-TW" sz="3200" b="0" i="1" baseline="-25000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altLang="zh-TW" sz="3200" b="0" i="1" baseline="-2500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955419"/>
                <a:ext cx="5040560" cy="106586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84" y="4860195"/>
            <a:ext cx="1335600" cy="108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95" y="4860194"/>
            <a:ext cx="1464841" cy="108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763688" y="6021288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TW" dirty="0">
                <a:solidFill>
                  <a:srgbClr val="002060"/>
                </a:solidFill>
                <a:latin typeface="Comic Sans MS" panose="030F0702030302020204" pitchFamily="66" charset="0"/>
                <a:hlinkClick r:id="rId11"/>
              </a:rPr>
              <a:t>Gradient </a:t>
            </a:r>
            <a:r>
              <a:rPr lang="en-US" altLang="zh-TW" dirty="0" smtClean="0">
                <a:solidFill>
                  <a:srgbClr val="002060"/>
                </a:solidFill>
                <a:latin typeface="Comic Sans MS" panose="030F0702030302020204" pitchFamily="66" charset="0"/>
                <a:hlinkClick r:id="rId11"/>
              </a:rPr>
              <a:t>Descent</a:t>
            </a:r>
            <a:endParaRPr lang="zh-TW" altLang="en-US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 smtClean="0">
                <a:latin typeface="Comic Sans MS" panose="030F0702030302020204" pitchFamily="66" charset="0"/>
              </a:rPr>
              <a:t>Machine Learning</a:t>
            </a:r>
            <a:r>
              <a:rPr lang="zh-TW" altLang="en-US" sz="4000" dirty="0" smtClean="0">
                <a:latin typeface="Comic Sans MS" panose="030F0702030302020204" pitchFamily="66" charset="0"/>
              </a:rPr>
              <a:t> </a:t>
            </a:r>
            <a:r>
              <a:rPr lang="en-US" altLang="zh-TW" sz="4000" dirty="0" smtClean="0">
                <a:latin typeface="Comic Sans MS" panose="030F0702030302020204" pitchFamily="66" charset="0"/>
              </a:rPr>
              <a:t>Methods</a:t>
            </a:r>
            <a:endParaRPr lang="zh-TW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83568" y="4995753"/>
            <a:ext cx="3528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廣義線性模型 </a:t>
            </a:r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(Generalized linear model)</a:t>
            </a:r>
          </a:p>
          <a:p>
            <a:r>
              <a:rPr lang="zh-TW" altLang="en-US" sz="1400" b="1" u="none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決策樹 </a:t>
            </a:r>
            <a:r>
              <a:rPr lang="en-US" altLang="zh-TW" sz="1400" b="1" u="none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(Decision Tree)</a:t>
            </a:r>
          </a:p>
          <a:p>
            <a:r>
              <a:rPr lang="zh-TW" altLang="en-US" sz="1400" b="1" u="none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隨機森林 </a:t>
            </a:r>
            <a:r>
              <a:rPr lang="en-US" altLang="zh-TW" sz="1400" b="1" u="none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(Random Forest)</a:t>
            </a:r>
          </a:p>
          <a:p>
            <a:r>
              <a:rPr lang="zh-TW" altLang="en-US" sz="1400" b="1" u="none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支持向量機 </a:t>
            </a:r>
            <a:r>
              <a:rPr lang="en-US" altLang="zh-TW" sz="1400" b="1" u="none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(Support Vector Machine)</a:t>
            </a:r>
          </a:p>
          <a:p>
            <a:r>
              <a:rPr lang="zh-TW" altLang="en-US" sz="1400" b="1" u="none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神經網絡 </a:t>
            </a:r>
            <a:r>
              <a:rPr lang="en-US" altLang="zh-TW" sz="1400" b="1" u="none" dirty="0" smtClean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(Neural Network)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716016" y="5139189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>
                <a:solidFill>
                  <a:schemeClr val="accent3">
                    <a:lumMod val="50000"/>
                  </a:schemeClr>
                </a:solidFill>
              </a:rPr>
              <a:t>群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集</a:t>
            </a:r>
            <a:r>
              <a:rPr lang="zh-TW" altLang="en-US" dirty="0" smtClean="0">
                <a:solidFill>
                  <a:schemeClr val="accent3">
                    <a:lumMod val="50000"/>
                  </a:schemeClr>
                </a:solidFill>
              </a:rPr>
              <a:t>分析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(Cluster Analysis)</a:t>
            </a:r>
          </a:p>
          <a:p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主成分分析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(Principal Component Analysis)</a:t>
            </a:r>
          </a:p>
          <a:p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關聯分析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(Association Rule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Analysis)</a:t>
            </a:r>
          </a:p>
          <a:p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K-means clustering</a:t>
            </a: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2825217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2776"/>
            <a:ext cx="2885236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6460027" y="6357234"/>
            <a:ext cx="2335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圖片出處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</a:rPr>
              <a:t>：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ea typeface="微軟正黑體" panose="020B0604030504040204" pitchFamily="34" charset="-120"/>
                <a:hlinkClick r:id="rId5"/>
              </a:rPr>
              <a:t>https://blogs.geego.com/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AD41-3831-4FAD-BCDC-43C71AB9484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78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1334</Words>
  <Application>Microsoft Office PowerPoint</Application>
  <PresentationFormat>如螢幕大小 (4:3)</PresentationFormat>
  <Paragraphs>316</Paragraphs>
  <Slides>26</Slides>
  <Notes>25</Notes>
  <HiddenSlides>0</HiddenSlides>
  <MMClips>4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Office 佈景主題</vt:lpstr>
      <vt:lpstr>Learning in AI Academy</vt:lpstr>
      <vt:lpstr>Outline</vt:lpstr>
      <vt:lpstr>Artificial Intelligence</vt:lpstr>
      <vt:lpstr>What is AI ?</vt:lpstr>
      <vt:lpstr>Components of AI</vt:lpstr>
      <vt:lpstr>The relationship of AI-ML and DL</vt:lpstr>
      <vt:lpstr>Machine Learning</vt:lpstr>
      <vt:lpstr>Machine Learning</vt:lpstr>
      <vt:lpstr>Machine Learning Methods</vt:lpstr>
      <vt:lpstr>Machine Learning Methods</vt:lpstr>
      <vt:lpstr>Machine Learning vs. Statistics</vt:lpstr>
      <vt:lpstr>Deep Learning</vt:lpstr>
      <vt:lpstr>PowerPoint 簡報</vt:lpstr>
      <vt:lpstr>Fully Connect Network</vt:lpstr>
      <vt:lpstr>Convolutional Neural Network(CNN)</vt:lpstr>
      <vt:lpstr>AI school’s final project</vt:lpstr>
      <vt:lpstr>Project Objective</vt:lpstr>
      <vt:lpstr>Processing Pipeline</vt:lpstr>
      <vt:lpstr>What we did ?</vt:lpstr>
      <vt:lpstr>Segmentation-The Training</vt:lpstr>
      <vt:lpstr>PowerPoint 簡報</vt:lpstr>
      <vt:lpstr>Auto-Labeling</vt:lpstr>
      <vt:lpstr>Style Transfer- The Training</vt:lpstr>
      <vt:lpstr>Training Results</vt:lpstr>
      <vt:lpstr>Android App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in AIA School</dc:title>
  <dc:creator>李珮琪</dc:creator>
  <cp:lastModifiedBy>李珮琪</cp:lastModifiedBy>
  <cp:revision>124</cp:revision>
  <cp:lastPrinted>2019-05-17T07:17:28Z</cp:lastPrinted>
  <dcterms:created xsi:type="dcterms:W3CDTF">2019-04-23T03:39:09Z</dcterms:created>
  <dcterms:modified xsi:type="dcterms:W3CDTF">2019-05-20T07:22:41Z</dcterms:modified>
</cp:coreProperties>
</file>